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9"/>
  </p:notesMasterIdLst>
  <p:sldIdLst>
    <p:sldId id="256" r:id="rId2"/>
    <p:sldId id="257" r:id="rId3"/>
    <p:sldId id="263" r:id="rId4"/>
    <p:sldId id="262" r:id="rId5"/>
    <p:sldId id="259" r:id="rId6"/>
    <p:sldId id="279" r:id="rId7"/>
    <p:sldId id="261" r:id="rId8"/>
    <p:sldId id="264" r:id="rId9"/>
    <p:sldId id="282" r:id="rId10"/>
    <p:sldId id="265" r:id="rId11"/>
    <p:sldId id="281" r:id="rId12"/>
    <p:sldId id="283" r:id="rId13"/>
    <p:sldId id="28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4" r:id="rId23"/>
    <p:sldId id="277" r:id="rId24"/>
    <p:sldId id="276" r:id="rId25"/>
    <p:sldId id="278" r:id="rId26"/>
    <p:sldId id="284" r:id="rId27"/>
    <p:sldId id="285" r:id="rId28"/>
  </p:sldIdLst>
  <p:sldSz cx="9144000" cy="6858000" type="screen4x3"/>
  <p:notesSz cx="6858000" cy="9144000"/>
  <p:custDataLst>
    <p:tags r:id="rId30"/>
  </p:custDataLst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Lucida Sans" pitchFamily="34" charset="0"/>
        <a:ea typeface="ＭＳ Ｐゴシック" pitchFamily="16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orient="horz" pos="1071">
          <p15:clr>
            <a:srgbClr val="A4A3A4"/>
          </p15:clr>
        </p15:guide>
        <p15:guide id="4" orient="horz" pos="2840">
          <p15:clr>
            <a:srgbClr val="A4A3A4"/>
          </p15:clr>
        </p15:guide>
        <p15:guide id="5" pos="2880">
          <p15:clr>
            <a:srgbClr val="A4A3A4"/>
          </p15:clr>
        </p15:guide>
        <p15:guide id="6" pos="226">
          <p15:clr>
            <a:srgbClr val="A4A3A4"/>
          </p15:clr>
        </p15:guide>
        <p15:guide id="7" pos="55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5CA"/>
    <a:srgbClr val="FCEECC"/>
    <a:srgbClr val="000000"/>
    <a:srgbClr val="EAEBEC"/>
    <a:srgbClr val="BFC4C5"/>
    <a:srgbClr val="F2F1ED"/>
    <a:srgbClr val="E5E3DB"/>
    <a:srgbClr val="007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79019" autoAdjust="0"/>
  </p:normalViewPr>
  <p:slideViewPr>
    <p:cSldViewPr>
      <p:cViewPr varScale="1">
        <p:scale>
          <a:sx n="72" d="100"/>
          <a:sy n="72" d="100"/>
        </p:scale>
        <p:origin x="-1506" y="-90"/>
      </p:cViewPr>
      <p:guideLst>
        <p:guide orient="horz" pos="799"/>
        <p:guide orient="horz" pos="4088"/>
        <p:guide orient="horz" pos="1071"/>
        <p:guide orient="horz" pos="2840"/>
        <p:guide pos="2880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sz="2400" b="0" dirty="0" smtClean="0"/>
              <a:t>Primary Energy Mix</a:t>
            </a:r>
            <a:endParaRPr lang="en-GB" sz="2400" b="0" dirty="0"/>
          </a:p>
        </c:rich>
      </c:tx>
      <c:layout>
        <c:manualLayout>
          <c:xMode val="edge"/>
          <c:yMode val="edge"/>
          <c:x val="0.27763442950783246"/>
          <c:y val="2.1697853677633702E-2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3857551181181887E-2"/>
          <c:y val="0.14698296228881322"/>
          <c:w val="0.6118167425841573"/>
          <c:h val="0.762362020444014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tx1">
                  <a:lumMod val="6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rgbClr val="00B0F0"/>
              </a:solidFill>
            </c:spPr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rgbClr val="00B050"/>
              </a:solidFill>
              <a:ln>
                <a:solidFill>
                  <a:schemeClr val="accent1"/>
                </a:solidFill>
              </a:ln>
            </c:spPr>
          </c:dPt>
          <c:dPt>
            <c:idx val="4"/>
            <c:bubble3D val="0"/>
            <c:spPr>
              <a:solidFill>
                <a:srgbClr val="FF0000"/>
              </a:solidFill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Oil</c:v>
                </c:pt>
                <c:pt idx="1">
                  <c:v>Natural Gas</c:v>
                </c:pt>
                <c:pt idx="2">
                  <c:v>Coal</c:v>
                </c:pt>
                <c:pt idx="3">
                  <c:v>Renewable Sources</c:v>
                </c:pt>
                <c:pt idx="4">
                  <c:v>Electricity Import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0.38500000000000001</c:v>
                </c:pt>
                <c:pt idx="1">
                  <c:v>0.36199999999999999</c:v>
                </c:pt>
                <c:pt idx="2">
                  <c:v>0.08</c:v>
                </c:pt>
                <c:pt idx="3">
                  <c:v>0.122</c:v>
                </c:pt>
                <c:pt idx="4">
                  <c:v>5.0999999999999997E-2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5A190-C23C-4E25-8202-1D03AB534C84}" type="doc">
      <dgm:prSet loTypeId="urn:microsoft.com/office/officeart/2005/8/layout/v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D15187B5-01CF-4CE8-90CF-F324364D9237}">
      <dgm:prSet phldrT="[Text]"/>
      <dgm:spPr/>
      <dgm:t>
        <a:bodyPr/>
        <a:lstStyle/>
        <a:p>
          <a:r>
            <a:rPr lang="en-GB" dirty="0" smtClean="0"/>
            <a:t>63%</a:t>
          </a:r>
          <a:endParaRPr lang="en-GB" dirty="0"/>
        </a:p>
      </dgm:t>
    </dgm:pt>
    <dgm:pt modelId="{87D5FC8E-3332-4678-9279-AF6E85113BFF}" type="parTrans" cxnId="{03B04BF6-727D-4133-BEC0-65995AF02E7F}">
      <dgm:prSet/>
      <dgm:spPr/>
      <dgm:t>
        <a:bodyPr/>
        <a:lstStyle/>
        <a:p>
          <a:endParaRPr lang="en-GB"/>
        </a:p>
      </dgm:t>
    </dgm:pt>
    <dgm:pt modelId="{6B219C70-A266-4894-88BE-41D1082D479A}" type="sibTrans" cxnId="{03B04BF6-727D-4133-BEC0-65995AF02E7F}">
      <dgm:prSet/>
      <dgm:spPr/>
      <dgm:t>
        <a:bodyPr/>
        <a:lstStyle/>
        <a:p>
          <a:endParaRPr lang="en-GB"/>
        </a:p>
      </dgm:t>
    </dgm:pt>
    <dgm:pt modelId="{31021324-6273-46DB-9301-5CE4D34CCFEA}">
      <dgm:prSet phldrT="[Text]"/>
      <dgm:spPr/>
      <dgm:t>
        <a:bodyPr/>
        <a:lstStyle/>
        <a:p>
          <a:r>
            <a:rPr lang="en-GB" dirty="0" smtClean="0"/>
            <a:t>Hydroelectric</a:t>
          </a:r>
          <a:endParaRPr lang="en-GB" dirty="0"/>
        </a:p>
      </dgm:t>
    </dgm:pt>
    <dgm:pt modelId="{ADF5BE2F-EA08-4C3D-8857-554CC82EB48A}" type="parTrans" cxnId="{D1C8E762-B0B6-445A-AEB3-2D06C13A7D25}">
      <dgm:prSet/>
      <dgm:spPr/>
      <dgm:t>
        <a:bodyPr/>
        <a:lstStyle/>
        <a:p>
          <a:endParaRPr lang="en-GB"/>
        </a:p>
      </dgm:t>
    </dgm:pt>
    <dgm:pt modelId="{D810F1B2-9F8D-48D4-8B2B-27B7476E8A26}" type="sibTrans" cxnId="{D1C8E762-B0B6-445A-AEB3-2D06C13A7D25}">
      <dgm:prSet/>
      <dgm:spPr/>
      <dgm:t>
        <a:bodyPr/>
        <a:lstStyle/>
        <a:p>
          <a:endParaRPr lang="en-GB"/>
        </a:p>
      </dgm:t>
    </dgm:pt>
    <dgm:pt modelId="{20E83D68-843C-43C3-8F8D-8906ACBF9A98}" type="pres">
      <dgm:prSet presAssocID="{D925A190-C23C-4E25-8202-1D03AB534C8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87A6EC63-9EE3-4B3F-8D1E-935B88EEB99C}" type="pres">
      <dgm:prSet presAssocID="{D15187B5-01CF-4CE8-90CF-F324364D9237}" presName="linNode" presStyleCnt="0"/>
      <dgm:spPr/>
      <dgm:t>
        <a:bodyPr/>
        <a:lstStyle/>
        <a:p>
          <a:endParaRPr lang="en-GB"/>
        </a:p>
      </dgm:t>
    </dgm:pt>
    <dgm:pt modelId="{458FC5F3-4CD3-4037-9B82-31016872CE2A}" type="pres">
      <dgm:prSet presAssocID="{D15187B5-01CF-4CE8-90CF-F324364D9237}" presName="parentShp" presStyleLbl="node1" presStyleIdx="0" presStyleCnt="1" custLinFactNeighborY="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293B80-456B-463D-8448-979C8078E7A2}" type="pres">
      <dgm:prSet presAssocID="{D15187B5-01CF-4CE8-90CF-F324364D9237}" presName="childShp" presStyleLbl="bgAccFollowNode1" presStyleIdx="0" presStyleCnt="1" custLinFactNeighborX="-9568" custLinFactNeighborY="1176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1C8E762-B0B6-445A-AEB3-2D06C13A7D25}" srcId="{D15187B5-01CF-4CE8-90CF-F324364D9237}" destId="{31021324-6273-46DB-9301-5CE4D34CCFEA}" srcOrd="0" destOrd="0" parTransId="{ADF5BE2F-EA08-4C3D-8857-554CC82EB48A}" sibTransId="{D810F1B2-9F8D-48D4-8B2B-27B7476E8A26}"/>
    <dgm:cxn modelId="{050736B4-25D3-4882-AB86-7A6E41361979}" type="presOf" srcId="{D925A190-C23C-4E25-8202-1D03AB534C84}" destId="{20E83D68-843C-43C3-8F8D-8906ACBF9A98}" srcOrd="0" destOrd="0" presId="urn:microsoft.com/office/officeart/2005/8/layout/vList6"/>
    <dgm:cxn modelId="{C5B6BB8F-D9E3-48D0-AD79-27268E27C38F}" type="presOf" srcId="{D15187B5-01CF-4CE8-90CF-F324364D9237}" destId="{458FC5F3-4CD3-4037-9B82-31016872CE2A}" srcOrd="0" destOrd="0" presId="urn:microsoft.com/office/officeart/2005/8/layout/vList6"/>
    <dgm:cxn modelId="{03B04BF6-727D-4133-BEC0-65995AF02E7F}" srcId="{D925A190-C23C-4E25-8202-1D03AB534C84}" destId="{D15187B5-01CF-4CE8-90CF-F324364D9237}" srcOrd="0" destOrd="0" parTransId="{87D5FC8E-3332-4678-9279-AF6E85113BFF}" sibTransId="{6B219C70-A266-4894-88BE-41D1082D479A}"/>
    <dgm:cxn modelId="{CFFAC23F-6BFD-439B-AB29-8585E93536DC}" type="presOf" srcId="{31021324-6273-46DB-9301-5CE4D34CCFEA}" destId="{16293B80-456B-463D-8448-979C8078E7A2}" srcOrd="0" destOrd="0" presId="urn:microsoft.com/office/officeart/2005/8/layout/vList6"/>
    <dgm:cxn modelId="{724CBFFE-EC26-4858-B5DF-02FAD8EFA73B}" type="presParOf" srcId="{20E83D68-843C-43C3-8F8D-8906ACBF9A98}" destId="{87A6EC63-9EE3-4B3F-8D1E-935B88EEB99C}" srcOrd="0" destOrd="0" presId="urn:microsoft.com/office/officeart/2005/8/layout/vList6"/>
    <dgm:cxn modelId="{5500A485-9A1F-4268-B1CC-28A442693CA9}" type="presParOf" srcId="{87A6EC63-9EE3-4B3F-8D1E-935B88EEB99C}" destId="{458FC5F3-4CD3-4037-9B82-31016872CE2A}" srcOrd="0" destOrd="0" presId="urn:microsoft.com/office/officeart/2005/8/layout/vList6"/>
    <dgm:cxn modelId="{4525BF17-9C47-4F94-BB2A-31779B6BBCE5}" type="presParOf" srcId="{87A6EC63-9EE3-4B3F-8D1E-935B88EEB99C}" destId="{16293B80-456B-463D-8448-979C8078E7A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141D5-D569-4A48-BEEA-5E4FBCA46B4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4" csCatId="accent2" phldr="1"/>
      <dgm:spPr/>
    </dgm:pt>
    <dgm:pt modelId="{6C8D20E1-4C40-48F4-BBA3-F607765B8EF3}">
      <dgm:prSet phldrT="[Text]" custT="1"/>
      <dgm:spPr/>
      <dgm:t>
        <a:bodyPr/>
        <a:lstStyle/>
        <a:p>
          <a:r>
            <a:rPr lang="en-GB" sz="2000" dirty="0" smtClean="0"/>
            <a:t>Higher Electrical Prices </a:t>
          </a:r>
        </a:p>
        <a:p>
          <a:r>
            <a:rPr lang="en-GB" sz="1200" dirty="0" smtClean="0"/>
            <a:t>(than EU average)</a:t>
          </a:r>
          <a:endParaRPr lang="en-GB" sz="1200" dirty="0"/>
        </a:p>
      </dgm:t>
    </dgm:pt>
    <dgm:pt modelId="{A000E758-1720-4C9E-A722-9A112C605238}" type="parTrans" cxnId="{850E60C1-16BB-42EB-876D-C3FCDB7EBBBD}">
      <dgm:prSet/>
      <dgm:spPr/>
      <dgm:t>
        <a:bodyPr/>
        <a:lstStyle/>
        <a:p>
          <a:endParaRPr lang="en-GB"/>
        </a:p>
      </dgm:t>
    </dgm:pt>
    <dgm:pt modelId="{BBA0CEC9-6C8C-48BF-9276-066673CF88B1}" type="sibTrans" cxnId="{850E60C1-16BB-42EB-876D-C3FCDB7EBBBD}">
      <dgm:prSet/>
      <dgm:spPr/>
      <dgm:t>
        <a:bodyPr/>
        <a:lstStyle/>
        <a:p>
          <a:endParaRPr lang="en-GB"/>
        </a:p>
      </dgm:t>
    </dgm:pt>
    <dgm:pt modelId="{7DC968A1-5BF1-4D8D-83B0-3317B26D8120}">
      <dgm:prSet phldrT="[Text]"/>
      <dgm:spPr/>
      <dgm:t>
        <a:bodyPr/>
        <a:lstStyle/>
        <a:p>
          <a:r>
            <a:rPr lang="en-GB" dirty="0" smtClean="0"/>
            <a:t>Increasing Demand</a:t>
          </a:r>
          <a:endParaRPr lang="en-GB" dirty="0"/>
        </a:p>
      </dgm:t>
    </dgm:pt>
    <dgm:pt modelId="{A90F2329-5616-4A9F-AF40-C38D7D2BB45E}" type="parTrans" cxnId="{A85D410F-786C-491F-BAC7-F48762731EAE}">
      <dgm:prSet/>
      <dgm:spPr/>
      <dgm:t>
        <a:bodyPr/>
        <a:lstStyle/>
        <a:p>
          <a:endParaRPr lang="en-GB"/>
        </a:p>
      </dgm:t>
    </dgm:pt>
    <dgm:pt modelId="{2FD64A14-6FC2-484F-92DB-11CDC6C04C5F}" type="sibTrans" cxnId="{A85D410F-786C-491F-BAC7-F48762731EAE}">
      <dgm:prSet/>
      <dgm:spPr/>
      <dgm:t>
        <a:bodyPr/>
        <a:lstStyle/>
        <a:p>
          <a:endParaRPr lang="en-GB"/>
        </a:p>
      </dgm:t>
    </dgm:pt>
    <dgm:pt modelId="{7B4B41D0-289C-411C-AC8E-B5BBB404CF8D}">
      <dgm:prSet phldrT="[Text]"/>
      <dgm:spPr/>
      <dgm:t>
        <a:bodyPr/>
        <a:lstStyle/>
        <a:p>
          <a:r>
            <a:rPr lang="en-GB" dirty="0" smtClean="0"/>
            <a:t>Renewable Incentives</a:t>
          </a:r>
          <a:endParaRPr lang="en-GB" dirty="0"/>
        </a:p>
      </dgm:t>
    </dgm:pt>
    <dgm:pt modelId="{7616AEF1-73EB-444B-84FE-B6226A1D2924}" type="parTrans" cxnId="{86431072-540B-4D57-971D-24C1949B1033}">
      <dgm:prSet/>
      <dgm:spPr/>
      <dgm:t>
        <a:bodyPr/>
        <a:lstStyle/>
        <a:p>
          <a:endParaRPr lang="en-GB"/>
        </a:p>
      </dgm:t>
    </dgm:pt>
    <dgm:pt modelId="{4BBE8A21-DF9F-4831-A006-4A690BCF0D22}" type="sibTrans" cxnId="{86431072-540B-4D57-971D-24C1949B1033}">
      <dgm:prSet/>
      <dgm:spPr/>
      <dgm:t>
        <a:bodyPr/>
        <a:lstStyle/>
        <a:p>
          <a:endParaRPr lang="en-GB"/>
        </a:p>
      </dgm:t>
    </dgm:pt>
    <dgm:pt modelId="{1F904639-6EC5-45DB-B127-E9BF04DDAD18}">
      <dgm:prSet phldrT="[Text]"/>
      <dgm:spPr/>
      <dgm:t>
        <a:bodyPr/>
        <a:lstStyle/>
        <a:p>
          <a:r>
            <a:rPr lang="en-GB" dirty="0" smtClean="0"/>
            <a:t>Import Dependency</a:t>
          </a:r>
          <a:endParaRPr lang="en-GB" dirty="0"/>
        </a:p>
      </dgm:t>
    </dgm:pt>
    <dgm:pt modelId="{7B4548E7-6F30-4702-802A-9166F094FDD9}" type="parTrans" cxnId="{FE0DEA66-9741-49B3-8ED8-EACF025F71CD}">
      <dgm:prSet/>
      <dgm:spPr/>
      <dgm:t>
        <a:bodyPr/>
        <a:lstStyle/>
        <a:p>
          <a:endParaRPr lang="en-GB"/>
        </a:p>
      </dgm:t>
    </dgm:pt>
    <dgm:pt modelId="{9618B4C6-635C-42B7-9371-DD4AD1BD87A0}" type="sibTrans" cxnId="{FE0DEA66-9741-49B3-8ED8-EACF025F71CD}">
      <dgm:prSet/>
      <dgm:spPr/>
      <dgm:t>
        <a:bodyPr/>
        <a:lstStyle/>
        <a:p>
          <a:endParaRPr lang="en-GB"/>
        </a:p>
      </dgm:t>
    </dgm:pt>
    <dgm:pt modelId="{67D8D70A-68EA-4856-82B8-FC891317C61E}">
      <dgm:prSet phldrT="[Text]"/>
      <dgm:spPr/>
      <dgm:t>
        <a:bodyPr/>
        <a:lstStyle/>
        <a:p>
          <a:r>
            <a:rPr lang="en-GB" dirty="0" smtClean="0"/>
            <a:t>Fossil Fuel Reliance</a:t>
          </a:r>
          <a:endParaRPr lang="en-GB" dirty="0"/>
        </a:p>
      </dgm:t>
    </dgm:pt>
    <dgm:pt modelId="{2864363E-89EC-435C-BD69-4913E299A525}" type="parTrans" cxnId="{3601759E-1582-43FE-9CA4-692E86D09428}">
      <dgm:prSet/>
      <dgm:spPr/>
      <dgm:t>
        <a:bodyPr/>
        <a:lstStyle/>
        <a:p>
          <a:endParaRPr lang="en-GB"/>
        </a:p>
      </dgm:t>
    </dgm:pt>
    <dgm:pt modelId="{1DF41FC2-62E1-4B3B-8F8C-A6BD0CE7279F}" type="sibTrans" cxnId="{3601759E-1582-43FE-9CA4-692E86D09428}">
      <dgm:prSet/>
      <dgm:spPr/>
      <dgm:t>
        <a:bodyPr/>
        <a:lstStyle/>
        <a:p>
          <a:endParaRPr lang="en-GB"/>
        </a:p>
      </dgm:t>
    </dgm:pt>
    <dgm:pt modelId="{201B1F52-F16B-45BA-AA3E-80B8FE996559}" type="pres">
      <dgm:prSet presAssocID="{E7D141D5-D569-4A48-BEEA-5E4FBCA46B4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1BB0141-FA68-4BF2-8D02-BFD058BBF651}" type="pres">
      <dgm:prSet presAssocID="{6C8D20E1-4C40-48F4-BBA3-F607765B8EF3}" presName="centerShape" presStyleLbl="node0" presStyleIdx="0" presStyleCnt="1"/>
      <dgm:spPr/>
      <dgm:t>
        <a:bodyPr/>
        <a:lstStyle/>
        <a:p>
          <a:endParaRPr lang="en-GB"/>
        </a:p>
      </dgm:t>
    </dgm:pt>
    <dgm:pt modelId="{1C0D4672-F7F2-4034-B230-BEC88DD2346A}" type="pres">
      <dgm:prSet presAssocID="{7B4548E7-6F30-4702-802A-9166F094FDD9}" presName="parTrans" presStyleLbl="bgSibTrans2D1" presStyleIdx="0" presStyleCnt="4"/>
      <dgm:spPr/>
      <dgm:t>
        <a:bodyPr/>
        <a:lstStyle/>
        <a:p>
          <a:endParaRPr lang="en-GB"/>
        </a:p>
      </dgm:t>
    </dgm:pt>
    <dgm:pt modelId="{BDC8131C-6802-4D51-A034-4EB7E02A960D}" type="pres">
      <dgm:prSet presAssocID="{1F904639-6EC5-45DB-B127-E9BF04DDAD1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1331A0E-9D9B-4DD0-887F-B0590953EAE6}" type="pres">
      <dgm:prSet presAssocID="{A90F2329-5616-4A9F-AF40-C38D7D2BB45E}" presName="parTrans" presStyleLbl="bgSibTrans2D1" presStyleIdx="1" presStyleCnt="4"/>
      <dgm:spPr/>
      <dgm:t>
        <a:bodyPr/>
        <a:lstStyle/>
        <a:p>
          <a:endParaRPr lang="en-GB"/>
        </a:p>
      </dgm:t>
    </dgm:pt>
    <dgm:pt modelId="{B84DCBDB-ED38-497E-9C38-B14E1AFCCE52}" type="pres">
      <dgm:prSet presAssocID="{7DC968A1-5BF1-4D8D-83B0-3317B26D81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7320EDC-4F1E-46B2-8437-A29CBCADC82B}" type="pres">
      <dgm:prSet presAssocID="{7616AEF1-73EB-444B-84FE-B6226A1D2924}" presName="parTrans" presStyleLbl="bgSibTrans2D1" presStyleIdx="2" presStyleCnt="4"/>
      <dgm:spPr/>
      <dgm:t>
        <a:bodyPr/>
        <a:lstStyle/>
        <a:p>
          <a:endParaRPr lang="en-GB"/>
        </a:p>
      </dgm:t>
    </dgm:pt>
    <dgm:pt modelId="{8473D9DF-A067-4AA4-A882-FFD6C0A1E2C4}" type="pres">
      <dgm:prSet presAssocID="{7B4B41D0-289C-411C-AC8E-B5BBB404CF8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CEF835-4FE0-4BC4-AD5A-BBB285F8A383}" type="pres">
      <dgm:prSet presAssocID="{2864363E-89EC-435C-BD69-4913E299A525}" presName="parTrans" presStyleLbl="bgSibTrans2D1" presStyleIdx="3" presStyleCnt="4"/>
      <dgm:spPr/>
      <dgm:t>
        <a:bodyPr/>
        <a:lstStyle/>
        <a:p>
          <a:endParaRPr lang="en-GB"/>
        </a:p>
      </dgm:t>
    </dgm:pt>
    <dgm:pt modelId="{C92F6FEE-D210-4945-B3CD-F3C3669DC762}" type="pres">
      <dgm:prSet presAssocID="{67D8D70A-68EA-4856-82B8-FC891317C61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C43287A-22A0-4C06-A461-8F7391394544}" type="presOf" srcId="{2864363E-89EC-435C-BD69-4913E299A525}" destId="{10CEF835-4FE0-4BC4-AD5A-BBB285F8A383}" srcOrd="0" destOrd="0" presId="urn:microsoft.com/office/officeart/2005/8/layout/radial4"/>
    <dgm:cxn modelId="{18999C98-5D4F-4A47-8A7C-84F7BB0D870E}" type="presOf" srcId="{7DC968A1-5BF1-4D8D-83B0-3317B26D8120}" destId="{B84DCBDB-ED38-497E-9C38-B14E1AFCCE52}" srcOrd="0" destOrd="0" presId="urn:microsoft.com/office/officeart/2005/8/layout/radial4"/>
    <dgm:cxn modelId="{111372A2-0E0A-4FD5-A269-368E69AE67A3}" type="presOf" srcId="{A90F2329-5616-4A9F-AF40-C38D7D2BB45E}" destId="{61331A0E-9D9B-4DD0-887F-B0590953EAE6}" srcOrd="0" destOrd="0" presId="urn:microsoft.com/office/officeart/2005/8/layout/radial4"/>
    <dgm:cxn modelId="{36B55FF6-5372-4598-9E4F-313A78ED93AA}" type="presOf" srcId="{E7D141D5-D569-4A48-BEEA-5E4FBCA46B42}" destId="{201B1F52-F16B-45BA-AA3E-80B8FE996559}" srcOrd="0" destOrd="0" presId="urn:microsoft.com/office/officeart/2005/8/layout/radial4"/>
    <dgm:cxn modelId="{BF8B7304-F675-4563-855A-BF5067941B13}" type="presOf" srcId="{7B4B41D0-289C-411C-AC8E-B5BBB404CF8D}" destId="{8473D9DF-A067-4AA4-A882-FFD6C0A1E2C4}" srcOrd="0" destOrd="0" presId="urn:microsoft.com/office/officeart/2005/8/layout/radial4"/>
    <dgm:cxn modelId="{86431072-540B-4D57-971D-24C1949B1033}" srcId="{6C8D20E1-4C40-48F4-BBA3-F607765B8EF3}" destId="{7B4B41D0-289C-411C-AC8E-B5BBB404CF8D}" srcOrd="2" destOrd="0" parTransId="{7616AEF1-73EB-444B-84FE-B6226A1D2924}" sibTransId="{4BBE8A21-DF9F-4831-A006-4A690BCF0D22}"/>
    <dgm:cxn modelId="{3601759E-1582-43FE-9CA4-692E86D09428}" srcId="{6C8D20E1-4C40-48F4-BBA3-F607765B8EF3}" destId="{67D8D70A-68EA-4856-82B8-FC891317C61E}" srcOrd="3" destOrd="0" parTransId="{2864363E-89EC-435C-BD69-4913E299A525}" sibTransId="{1DF41FC2-62E1-4B3B-8F8C-A6BD0CE7279F}"/>
    <dgm:cxn modelId="{72FBDF6D-6513-4E24-90BB-5EDF45CDB4B9}" type="presOf" srcId="{7616AEF1-73EB-444B-84FE-B6226A1D2924}" destId="{77320EDC-4F1E-46B2-8437-A29CBCADC82B}" srcOrd="0" destOrd="0" presId="urn:microsoft.com/office/officeart/2005/8/layout/radial4"/>
    <dgm:cxn modelId="{FE0DEA66-9741-49B3-8ED8-EACF025F71CD}" srcId="{6C8D20E1-4C40-48F4-BBA3-F607765B8EF3}" destId="{1F904639-6EC5-45DB-B127-E9BF04DDAD18}" srcOrd="0" destOrd="0" parTransId="{7B4548E7-6F30-4702-802A-9166F094FDD9}" sibTransId="{9618B4C6-635C-42B7-9371-DD4AD1BD87A0}"/>
    <dgm:cxn modelId="{0B2C76D4-8BCA-4710-B82A-DEAF81ABADE9}" type="presOf" srcId="{6C8D20E1-4C40-48F4-BBA3-F607765B8EF3}" destId="{81BB0141-FA68-4BF2-8D02-BFD058BBF651}" srcOrd="0" destOrd="0" presId="urn:microsoft.com/office/officeart/2005/8/layout/radial4"/>
    <dgm:cxn modelId="{850E60C1-16BB-42EB-876D-C3FCDB7EBBBD}" srcId="{E7D141D5-D569-4A48-BEEA-5E4FBCA46B42}" destId="{6C8D20E1-4C40-48F4-BBA3-F607765B8EF3}" srcOrd="0" destOrd="0" parTransId="{A000E758-1720-4C9E-A722-9A112C605238}" sibTransId="{BBA0CEC9-6C8C-48BF-9276-066673CF88B1}"/>
    <dgm:cxn modelId="{BC836028-95A6-4FE5-A6DE-E9F5E72BC289}" type="presOf" srcId="{1F904639-6EC5-45DB-B127-E9BF04DDAD18}" destId="{BDC8131C-6802-4D51-A034-4EB7E02A960D}" srcOrd="0" destOrd="0" presId="urn:microsoft.com/office/officeart/2005/8/layout/radial4"/>
    <dgm:cxn modelId="{A85D410F-786C-491F-BAC7-F48762731EAE}" srcId="{6C8D20E1-4C40-48F4-BBA3-F607765B8EF3}" destId="{7DC968A1-5BF1-4D8D-83B0-3317B26D8120}" srcOrd="1" destOrd="0" parTransId="{A90F2329-5616-4A9F-AF40-C38D7D2BB45E}" sibTransId="{2FD64A14-6FC2-484F-92DB-11CDC6C04C5F}"/>
    <dgm:cxn modelId="{FC49B6C0-144F-4746-94AF-3DBC6E16678D}" type="presOf" srcId="{67D8D70A-68EA-4856-82B8-FC891317C61E}" destId="{C92F6FEE-D210-4945-B3CD-F3C3669DC762}" srcOrd="0" destOrd="0" presId="urn:microsoft.com/office/officeart/2005/8/layout/radial4"/>
    <dgm:cxn modelId="{732D8FCF-EB39-4723-B86D-8418396640FA}" type="presOf" srcId="{7B4548E7-6F30-4702-802A-9166F094FDD9}" destId="{1C0D4672-F7F2-4034-B230-BEC88DD2346A}" srcOrd="0" destOrd="0" presId="urn:microsoft.com/office/officeart/2005/8/layout/radial4"/>
    <dgm:cxn modelId="{D3DA6CF0-515E-4958-BE26-737C3461FB09}" type="presParOf" srcId="{201B1F52-F16B-45BA-AA3E-80B8FE996559}" destId="{81BB0141-FA68-4BF2-8D02-BFD058BBF651}" srcOrd="0" destOrd="0" presId="urn:microsoft.com/office/officeart/2005/8/layout/radial4"/>
    <dgm:cxn modelId="{A1089D3A-8CD0-4652-8570-5777FD45FB2C}" type="presParOf" srcId="{201B1F52-F16B-45BA-AA3E-80B8FE996559}" destId="{1C0D4672-F7F2-4034-B230-BEC88DD2346A}" srcOrd="1" destOrd="0" presId="urn:microsoft.com/office/officeart/2005/8/layout/radial4"/>
    <dgm:cxn modelId="{98EB516E-3274-45A1-8931-32D8E2B82798}" type="presParOf" srcId="{201B1F52-F16B-45BA-AA3E-80B8FE996559}" destId="{BDC8131C-6802-4D51-A034-4EB7E02A960D}" srcOrd="2" destOrd="0" presId="urn:microsoft.com/office/officeart/2005/8/layout/radial4"/>
    <dgm:cxn modelId="{482A58EB-9308-4604-B1FC-4EF644F2A1A5}" type="presParOf" srcId="{201B1F52-F16B-45BA-AA3E-80B8FE996559}" destId="{61331A0E-9D9B-4DD0-887F-B0590953EAE6}" srcOrd="3" destOrd="0" presId="urn:microsoft.com/office/officeart/2005/8/layout/radial4"/>
    <dgm:cxn modelId="{5644C3EF-6CE7-4BCE-A9F9-4314F155B1E9}" type="presParOf" srcId="{201B1F52-F16B-45BA-AA3E-80B8FE996559}" destId="{B84DCBDB-ED38-497E-9C38-B14E1AFCCE52}" srcOrd="4" destOrd="0" presId="urn:microsoft.com/office/officeart/2005/8/layout/radial4"/>
    <dgm:cxn modelId="{81B0E09B-D849-4A2F-BF2F-B36D3A811FD9}" type="presParOf" srcId="{201B1F52-F16B-45BA-AA3E-80B8FE996559}" destId="{77320EDC-4F1E-46B2-8437-A29CBCADC82B}" srcOrd="5" destOrd="0" presId="urn:microsoft.com/office/officeart/2005/8/layout/radial4"/>
    <dgm:cxn modelId="{94ED8DD6-73D0-4049-A7C2-7D19F6BDECF5}" type="presParOf" srcId="{201B1F52-F16B-45BA-AA3E-80B8FE996559}" destId="{8473D9DF-A067-4AA4-A882-FFD6C0A1E2C4}" srcOrd="6" destOrd="0" presId="urn:microsoft.com/office/officeart/2005/8/layout/radial4"/>
    <dgm:cxn modelId="{B5F69E34-A7EE-4149-B2A5-FBD809BA3BE3}" type="presParOf" srcId="{201B1F52-F16B-45BA-AA3E-80B8FE996559}" destId="{10CEF835-4FE0-4BC4-AD5A-BBB285F8A383}" srcOrd="7" destOrd="0" presId="urn:microsoft.com/office/officeart/2005/8/layout/radial4"/>
    <dgm:cxn modelId="{C59F9E92-45E7-4B92-AF51-30C8B32FF59F}" type="presParOf" srcId="{201B1F52-F16B-45BA-AA3E-80B8FE996559}" destId="{C92F6FEE-D210-4945-B3CD-F3C3669DC762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93B80-456B-463D-8448-979C8078E7A2}">
      <dsp:nvSpPr>
        <dsp:cNvPr id="0" name=""/>
        <dsp:cNvSpPr/>
      </dsp:nvSpPr>
      <dsp:spPr>
        <a:xfrm>
          <a:off x="911655" y="0"/>
          <a:ext cx="1512168" cy="36003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 smtClean="0"/>
            <a:t>Hydroelectric</a:t>
          </a:r>
          <a:endParaRPr lang="en-GB" sz="1500" kern="1200" dirty="0"/>
        </a:p>
      </dsp:txBody>
      <dsp:txXfrm>
        <a:off x="911655" y="45005"/>
        <a:ext cx="1377153" cy="270029"/>
      </dsp:txXfrm>
    </dsp:sp>
    <dsp:sp modelId="{458FC5F3-4CD3-4037-9B82-31016872CE2A}">
      <dsp:nvSpPr>
        <dsp:cNvPr id="0" name=""/>
        <dsp:cNvSpPr/>
      </dsp:nvSpPr>
      <dsp:spPr>
        <a:xfrm>
          <a:off x="0" y="0"/>
          <a:ext cx="1008112" cy="3600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63%</a:t>
          </a:r>
          <a:endParaRPr lang="en-GB" sz="1800" kern="1200" dirty="0"/>
        </a:p>
      </dsp:txBody>
      <dsp:txXfrm>
        <a:off x="17576" y="17576"/>
        <a:ext cx="972960" cy="324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B0141-FA68-4BF2-8D02-BFD058BBF651}">
      <dsp:nvSpPr>
        <dsp:cNvPr id="0" name=""/>
        <dsp:cNvSpPr/>
      </dsp:nvSpPr>
      <dsp:spPr>
        <a:xfrm>
          <a:off x="2917404" y="2813117"/>
          <a:ext cx="2158079" cy="2158079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Higher Electrical Prices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(than EU average)</a:t>
          </a:r>
          <a:endParaRPr lang="en-GB" sz="1200" kern="1200" dirty="0"/>
        </a:p>
      </dsp:txBody>
      <dsp:txXfrm>
        <a:off x="3233447" y="3129160"/>
        <a:ext cx="1525993" cy="1525993"/>
      </dsp:txXfrm>
    </dsp:sp>
    <dsp:sp modelId="{1C0D4672-F7F2-4034-B230-BEC88DD2346A}">
      <dsp:nvSpPr>
        <dsp:cNvPr id="0" name=""/>
        <dsp:cNvSpPr/>
      </dsp:nvSpPr>
      <dsp:spPr>
        <a:xfrm rot="11700000">
          <a:off x="994298" y="3032882"/>
          <a:ext cx="1885978" cy="61505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8131C-6802-4D51-A034-4EB7E02A960D}">
      <dsp:nvSpPr>
        <dsp:cNvPr id="0" name=""/>
        <dsp:cNvSpPr/>
      </dsp:nvSpPr>
      <dsp:spPr>
        <a:xfrm>
          <a:off x="1342" y="2276274"/>
          <a:ext cx="2050175" cy="164014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Import Dependency</a:t>
          </a:r>
          <a:endParaRPr lang="en-GB" sz="2400" kern="1200" dirty="0"/>
        </a:p>
      </dsp:txBody>
      <dsp:txXfrm>
        <a:off x="49380" y="2324312"/>
        <a:ext cx="1954099" cy="1544064"/>
      </dsp:txXfrm>
    </dsp:sp>
    <dsp:sp modelId="{61331A0E-9D9B-4DD0-887F-B0590953EAE6}">
      <dsp:nvSpPr>
        <dsp:cNvPr id="0" name=""/>
        <dsp:cNvSpPr/>
      </dsp:nvSpPr>
      <dsp:spPr>
        <a:xfrm rot="14700000">
          <a:off x="2152519" y="1652568"/>
          <a:ext cx="1885978" cy="61505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311619"/>
            <a:satOff val="-28866"/>
            <a:lumOff val="224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DCBDB-ED38-497E-9C38-B14E1AFCCE52}">
      <dsp:nvSpPr>
        <dsp:cNvPr id="0" name=""/>
        <dsp:cNvSpPr/>
      </dsp:nvSpPr>
      <dsp:spPr>
        <a:xfrm>
          <a:off x="1671896" y="285386"/>
          <a:ext cx="2050175" cy="164014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311118"/>
            <a:satOff val="-29189"/>
            <a:lumOff val="27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Increasing Demand</a:t>
          </a:r>
          <a:endParaRPr lang="en-GB" sz="2400" kern="1200" dirty="0"/>
        </a:p>
      </dsp:txBody>
      <dsp:txXfrm>
        <a:off x="1719934" y="333424"/>
        <a:ext cx="1954099" cy="1544064"/>
      </dsp:txXfrm>
    </dsp:sp>
    <dsp:sp modelId="{77320EDC-4F1E-46B2-8437-A29CBCADC82B}">
      <dsp:nvSpPr>
        <dsp:cNvPr id="0" name=""/>
        <dsp:cNvSpPr/>
      </dsp:nvSpPr>
      <dsp:spPr>
        <a:xfrm rot="17700000">
          <a:off x="3954390" y="1652568"/>
          <a:ext cx="1885978" cy="61505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623239"/>
            <a:satOff val="-57733"/>
            <a:lumOff val="449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3D9DF-A067-4AA4-A882-FFD6C0A1E2C4}">
      <dsp:nvSpPr>
        <dsp:cNvPr id="0" name=""/>
        <dsp:cNvSpPr/>
      </dsp:nvSpPr>
      <dsp:spPr>
        <a:xfrm>
          <a:off x="4270816" y="285386"/>
          <a:ext cx="2050175" cy="164014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622235"/>
            <a:satOff val="-58378"/>
            <a:lumOff val="556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Renewable Incentives</a:t>
          </a:r>
          <a:endParaRPr lang="en-GB" sz="2400" kern="1200" dirty="0"/>
        </a:p>
      </dsp:txBody>
      <dsp:txXfrm>
        <a:off x="4318854" y="333424"/>
        <a:ext cx="1954099" cy="1544064"/>
      </dsp:txXfrm>
    </dsp:sp>
    <dsp:sp modelId="{10CEF835-4FE0-4BC4-AD5A-BBB285F8A383}">
      <dsp:nvSpPr>
        <dsp:cNvPr id="0" name=""/>
        <dsp:cNvSpPr/>
      </dsp:nvSpPr>
      <dsp:spPr>
        <a:xfrm rot="20700000">
          <a:off x="5112610" y="3032882"/>
          <a:ext cx="1885978" cy="61505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311619"/>
            <a:satOff val="-28866"/>
            <a:lumOff val="224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F6FEE-D210-4945-B3CD-F3C3669DC762}">
      <dsp:nvSpPr>
        <dsp:cNvPr id="0" name=""/>
        <dsp:cNvSpPr/>
      </dsp:nvSpPr>
      <dsp:spPr>
        <a:xfrm>
          <a:off x="5941369" y="2276274"/>
          <a:ext cx="2050175" cy="164014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311118"/>
            <a:satOff val="-29189"/>
            <a:lumOff val="27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Fossil Fuel Reliance</a:t>
          </a:r>
          <a:endParaRPr lang="en-GB" sz="2400" kern="1200" dirty="0"/>
        </a:p>
      </dsp:txBody>
      <dsp:txXfrm>
        <a:off x="5989407" y="2324312"/>
        <a:ext cx="1954099" cy="154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DF73B36-B033-4910-84EC-E44AC347FD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35440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rtec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tue.nl/fileadmin/content/onderzoek/Eindhoven_Energy_Institute_EEI/EnergyDays/Serie_1_2008_2010/2009_04_07/Mueller-Steinhagen-1c.pdf" TargetMode="External"/><Relationship Id="rId4" Type="http://schemas.openxmlformats.org/officeDocument/2006/relationships/hyperlink" Target="http://www.industrie.gov.tn/fr/projetelmed/images/pdf/9_1_characteristics_interconnection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Fossil</a:t>
            </a:r>
            <a:r>
              <a:rPr lang="en-GB" baseline="0" dirty="0" smtClean="0"/>
              <a:t> fuels make up 76.8% of all electricity generation and 83% of all primary energy use.</a:t>
            </a:r>
          </a:p>
          <a:p>
            <a:r>
              <a:rPr lang="en-GB" baseline="0" dirty="0" smtClean="0"/>
              <a:t>Largest 20 power stations run on gas, coal or oil.</a:t>
            </a:r>
          </a:p>
          <a:p>
            <a:r>
              <a:rPr lang="en-GB" baseline="0" dirty="0" smtClean="0"/>
              <a:t>Largest facility is </a:t>
            </a:r>
            <a:r>
              <a:rPr lang="en-GB" baseline="0" dirty="0" err="1" smtClean="0"/>
              <a:t>Montalto</a:t>
            </a:r>
            <a:r>
              <a:rPr lang="en-GB" baseline="0" dirty="0" smtClean="0"/>
              <a:t> Di Castro Power Plant operated by </a:t>
            </a:r>
            <a:r>
              <a:rPr lang="en-GB" baseline="0" dirty="0" err="1" smtClean="0"/>
              <a:t>Enel</a:t>
            </a:r>
            <a:r>
              <a:rPr lang="en-GB" baseline="0" dirty="0" smtClean="0"/>
              <a:t>. 3.6 GW output is generated from 4x660MW Fuel oil and 8x120MW CCGTs.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Power deficits in 2003/04 caused an estimated capacity surplus of 12.3GW due to rapid </a:t>
            </a:r>
            <a:r>
              <a:rPr lang="en-GB" baseline="0" dirty="0" err="1" smtClean="0"/>
              <a:t>investement</a:t>
            </a:r>
            <a:r>
              <a:rPr lang="en-GB" baseline="0" dirty="0" smtClean="0"/>
              <a:t> in CCGTs and renewables (particularly Solar).</a:t>
            </a:r>
          </a:p>
          <a:p>
            <a:endParaRPr lang="en-GB" baseline="0" dirty="0" smtClean="0"/>
          </a:p>
          <a:p>
            <a:r>
              <a:rPr lang="en-GB" baseline="0" dirty="0" smtClean="0"/>
              <a:t>Looking at the map – The North is more densely populated than the south.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032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</a:t>
            </a:r>
            <a:r>
              <a:rPr lang="en-GB" baseline="0" dirty="0" smtClean="0"/>
              <a:t> http://www.renewableenergyworld.com/rea/news/article/2013/06/corruption-hit-as-italy-cleans-up-wind-sector?page=2</a:t>
            </a:r>
            <a:br>
              <a:rPr lang="en-GB" baseline="0" dirty="0" smtClean="0"/>
            </a:br>
            <a:r>
              <a:rPr lang="en-GB" baseline="0" dirty="0" smtClean="0"/>
              <a:t>2. http://www.nortonrosefulbright.com/knowledge/publications/66177/european-renewable-energy-incentive-guide-Italy</a:t>
            </a:r>
            <a:br>
              <a:rPr lang="en-GB" baseline="0" dirty="0" smtClean="0"/>
            </a:br>
            <a:r>
              <a:rPr lang="en-GB" baseline="0" dirty="0" smtClean="0"/>
              <a:t>3.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IRENA-GWEC: 30 YEARS OF POLICIES FOR WIND ENERGY - ITALY</a:t>
            </a:r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smtClean="0"/>
              <a:t>4. http://www.evwind.es/2010/05/05/wind-power-in-Italy</a:t>
            </a:r>
            <a:br>
              <a:rPr lang="en-GB" baseline="0" dirty="0" smtClean="0"/>
            </a:br>
            <a:r>
              <a:rPr lang="en-GB" baseline="0" dirty="0" smtClean="0"/>
              <a:t>5. IEA Wind 2012 Annual Report - Italy</a:t>
            </a:r>
            <a:br>
              <a:rPr lang="en-GB" baseline="0" dirty="0" smtClean="0"/>
            </a:br>
            <a:r>
              <a:rPr lang="en-GB" baseline="0" dirty="0" smtClean="0"/>
              <a:t>6. </a:t>
            </a:r>
            <a:r>
              <a:rPr lang="en-GB" baseline="0" smtClean="0"/>
              <a:t>IEA Wind 2012 Annual Report - Italy</a:t>
            </a:r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3258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sunnier places in the EU – behind Cyprus,</a:t>
            </a:r>
            <a:r>
              <a:rPr lang="en-GB" baseline="0" dirty="0" smtClean="0"/>
              <a:t> Portugal, Spain and Turkey but over 400kWh/m</a:t>
            </a:r>
            <a:r>
              <a:rPr lang="en-GB" baseline="30000" dirty="0" smtClean="0"/>
              <a:t>2</a:t>
            </a:r>
            <a:r>
              <a:rPr lang="en-GB" baseline="0" dirty="0" smtClean="0"/>
              <a:t> greater yearly irradiation incident on optimally-inclined PV modules than Germany, who has the most installed solar capacity in the EU.</a:t>
            </a:r>
          </a:p>
          <a:p>
            <a:endParaRPr lang="en-GB" dirty="0" smtClean="0"/>
          </a:p>
          <a:p>
            <a:r>
              <a:rPr lang="en-GB" dirty="0" smtClean="0"/>
              <a:t>Installed</a:t>
            </a:r>
            <a:r>
              <a:rPr lang="en-GB" baseline="0" dirty="0" smtClean="0"/>
              <a:t> 2.3GW in 2010 and a further 9.2GW in 2011</a:t>
            </a:r>
          </a:p>
          <a:p>
            <a:r>
              <a:rPr lang="en-GB" baseline="0" dirty="0" smtClean="0"/>
              <a:t>Cumulative PV capacity went from 3.5GW in 2010 to 12.8GW in 2011,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behind Germany with 24.8GW, 3</a:t>
            </a:r>
            <a:r>
              <a:rPr lang="en-GB" baseline="30000" dirty="0" smtClean="0"/>
              <a:t>rd</a:t>
            </a:r>
            <a:r>
              <a:rPr lang="en-GB" baseline="0" dirty="0" smtClean="0"/>
              <a:t> is Spain with 4.2GW.</a:t>
            </a:r>
          </a:p>
          <a:p>
            <a:r>
              <a:rPr lang="en-GB" baseline="0" dirty="0" smtClean="0"/>
              <a:t>Capacity surged due to strong incentives from </a:t>
            </a:r>
            <a:r>
              <a:rPr lang="en-GB" baseline="0" dirty="0" err="1" smtClean="0"/>
              <a:t>Conto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Energia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061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sunnier places in the EU – behind Cyprus,</a:t>
            </a:r>
            <a:r>
              <a:rPr lang="en-GB" baseline="0" dirty="0" smtClean="0"/>
              <a:t> Portugal, Spain and Turkey but over 400kWh/m</a:t>
            </a:r>
            <a:r>
              <a:rPr lang="en-GB" baseline="30000" dirty="0" smtClean="0"/>
              <a:t>2</a:t>
            </a:r>
            <a:r>
              <a:rPr lang="en-GB" baseline="0" dirty="0" smtClean="0"/>
              <a:t> greater yearly irradiation incident on optimally-inclined PV modules than Germany, who has the most installed solar capacity in the EU.</a:t>
            </a:r>
          </a:p>
          <a:p>
            <a:endParaRPr lang="en-GB" dirty="0" smtClean="0"/>
          </a:p>
          <a:p>
            <a:r>
              <a:rPr lang="en-GB" dirty="0" smtClean="0"/>
              <a:t>Installed</a:t>
            </a:r>
            <a:r>
              <a:rPr lang="en-GB" baseline="0" dirty="0" smtClean="0"/>
              <a:t> 2.3GW in 2010 and a further 9.2GW in 2011</a:t>
            </a:r>
          </a:p>
          <a:p>
            <a:r>
              <a:rPr lang="en-GB" baseline="0" dirty="0" smtClean="0"/>
              <a:t>Cumulative PV capacity went from 3.5GW in 2010 to 12.8GW in 2011,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behind Germany with 24.8GW, 3</a:t>
            </a:r>
            <a:r>
              <a:rPr lang="en-GB" baseline="30000" dirty="0" smtClean="0"/>
              <a:t>rd</a:t>
            </a:r>
            <a:r>
              <a:rPr lang="en-GB" baseline="0" dirty="0" smtClean="0"/>
              <a:t> is Spain with 4.2GW.</a:t>
            </a:r>
          </a:p>
          <a:p>
            <a:r>
              <a:rPr lang="en-GB" baseline="0" dirty="0" smtClean="0"/>
              <a:t>Predicted by some forecasters to overtake Germany in the next few years.</a:t>
            </a:r>
          </a:p>
          <a:p>
            <a:r>
              <a:rPr lang="en-GB" baseline="0" dirty="0" smtClean="0"/>
              <a:t>Capacity surged due to strong incentives from </a:t>
            </a:r>
            <a:r>
              <a:rPr lang="en-GB" baseline="0" dirty="0" err="1" smtClean="0"/>
              <a:t>Conto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Energia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061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sunnier places in the EU – behind Cyprus,</a:t>
            </a:r>
            <a:r>
              <a:rPr lang="en-GB" baseline="0" dirty="0" smtClean="0"/>
              <a:t> Portugal, Spain and Turkey but over 400kWh/m</a:t>
            </a:r>
            <a:r>
              <a:rPr lang="en-GB" baseline="30000" dirty="0" smtClean="0"/>
              <a:t>2</a:t>
            </a:r>
            <a:r>
              <a:rPr lang="en-GB" baseline="0" dirty="0" smtClean="0"/>
              <a:t> greater yearly irradiation incident on optimally-inclined PV modules than Germany, who has the most installed solar capacity in the EU.</a:t>
            </a:r>
          </a:p>
          <a:p>
            <a:endParaRPr lang="en-GB" dirty="0" smtClean="0"/>
          </a:p>
          <a:p>
            <a:r>
              <a:rPr lang="en-GB" dirty="0" smtClean="0"/>
              <a:t>Installed</a:t>
            </a:r>
            <a:r>
              <a:rPr lang="en-GB" baseline="0" dirty="0" smtClean="0"/>
              <a:t> 2.3GW in 2010 and a further 9.2GW in 2011</a:t>
            </a:r>
          </a:p>
          <a:p>
            <a:r>
              <a:rPr lang="en-GB" baseline="0" dirty="0" smtClean="0"/>
              <a:t>Cumulative PV capacity went from 3.5GW in 2010 to 12.8GW in 2011,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behind Germany with 24.8GW, 3</a:t>
            </a:r>
            <a:r>
              <a:rPr lang="en-GB" baseline="30000" dirty="0" smtClean="0"/>
              <a:t>rd</a:t>
            </a:r>
            <a:r>
              <a:rPr lang="en-GB" baseline="0" dirty="0" smtClean="0"/>
              <a:t> is Spain with 4.2GW.</a:t>
            </a:r>
          </a:p>
          <a:p>
            <a:r>
              <a:rPr lang="en-GB" baseline="0" dirty="0" smtClean="0"/>
              <a:t>Predicted by some forecasters to overtake Germany in the next few years.</a:t>
            </a:r>
          </a:p>
          <a:p>
            <a:r>
              <a:rPr lang="en-GB" baseline="0" dirty="0" smtClean="0"/>
              <a:t>Capacity surged due to strong incentives from </a:t>
            </a:r>
            <a:r>
              <a:rPr lang="en-GB" baseline="0" dirty="0" err="1" smtClean="0"/>
              <a:t>Conto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Energia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Massive potential – enough energy hits the Earth in 90 minutes to meet global demand for 1 year.</a:t>
            </a:r>
          </a:p>
          <a:p>
            <a:r>
              <a:rPr lang="en-GB" baseline="0" dirty="0" smtClean="0"/>
              <a:t>42GW capacity estimate from European Photovoltaic Industry Association global Market Outlook for </a:t>
            </a:r>
            <a:r>
              <a:rPr lang="en-GB" baseline="0" dirty="0" err="1" smtClean="0"/>
              <a:t>Photovoltaics</a:t>
            </a:r>
            <a:r>
              <a:rPr lang="en-GB" baseline="0" dirty="0" smtClean="0"/>
              <a:t> 2013-2017 based on an </a:t>
            </a:r>
            <a:r>
              <a:rPr lang="en-GB" baseline="0" dirty="0" err="1" smtClean="0"/>
              <a:t>accellerated</a:t>
            </a:r>
            <a:r>
              <a:rPr lang="en-GB" baseline="0" dirty="0" smtClean="0"/>
              <a:t> scenario with PV meeting 8% of demand, that is the maximum growth possible with current market trends.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061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Grid parity occurs when generation costs are roughly equal</a:t>
            </a:r>
            <a:r>
              <a:rPr lang="en-GB" baseline="0" dirty="0" smtClean="0"/>
              <a:t> to electricity prices. It is expected that grid parity will be achieved in most of </a:t>
            </a:r>
            <a:r>
              <a:rPr lang="en-GB" baseline="0" dirty="0" err="1" smtClean="0"/>
              <a:t>europe</a:t>
            </a:r>
            <a:r>
              <a:rPr lang="en-GB" baseline="0" dirty="0" smtClean="0"/>
              <a:t> by 2030 (IEA).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report by Deutsche Bank says that for small commercial enterprises that can achieve &gt;50% self consumption, solar power is competitive with grid electricity in most parts of Italy.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ANEST organisation to develop concentrating solar power. Molten Salt CSP schemes allow 24 hour generation due to heat storage. The </a:t>
            </a:r>
            <a:r>
              <a:rPr lang="en-GB" baseline="0" dirty="0" err="1" smtClean="0"/>
              <a:t>Archimede</a:t>
            </a:r>
            <a:r>
              <a:rPr lang="en-GB" baseline="0" dirty="0" smtClean="0"/>
              <a:t> plant in the South is the first power station to solely use molten salt for heat transfer and storage. IEA says CSP has the highest growth potential (28% global demand by 2060 according to IEA). Develop Italian tool chain and technology potentially for export. 50MW plant requires 1500 people to construct for 2-3 years. Source ANEST.</a:t>
            </a:r>
          </a:p>
          <a:p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375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Grid parity occurs when generation costs are roughly equal</a:t>
            </a:r>
            <a:r>
              <a:rPr lang="en-GB" baseline="0" dirty="0" smtClean="0"/>
              <a:t> to electricity prices. It is expected that grid parity will be achieved in most of </a:t>
            </a:r>
            <a:r>
              <a:rPr lang="en-GB" baseline="0" dirty="0" err="1" smtClean="0"/>
              <a:t>europe</a:t>
            </a:r>
            <a:r>
              <a:rPr lang="en-GB" baseline="0" dirty="0" smtClean="0"/>
              <a:t> by 2030 (IEA).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report by Deutsche Bank says that for small commercial enterprises that can achieve &gt;50% self consumption, solar power is competitive with grid electricity in most parts of Italy.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ANEST organisation to develop concentrating solar power. Molten Salt CSP schemes allow 24 hour generation due to heat storage. The </a:t>
            </a:r>
            <a:r>
              <a:rPr lang="en-GB" baseline="0" dirty="0" err="1" smtClean="0"/>
              <a:t>Archimede</a:t>
            </a:r>
            <a:r>
              <a:rPr lang="en-GB" baseline="0" dirty="0" smtClean="0"/>
              <a:t> plant in the South is the first power station to solely use molten salt for heat transfer and storage. IEA says CSP has the highest growth potential (28% global demand by 2060 according to IEA). Develop Italian tool chain and technology potentially for export. 50MW plant requires 1500 people to construct for 2-3 years. Source ANEST.</a:t>
            </a:r>
          </a:p>
          <a:p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3758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Grid parity occurs when generation costs are roughly equal</a:t>
            </a:r>
            <a:r>
              <a:rPr lang="en-GB" baseline="0" dirty="0" smtClean="0"/>
              <a:t> to electricity prices. It is expected that grid parity will be achieved in most of </a:t>
            </a:r>
            <a:r>
              <a:rPr lang="en-GB" baseline="0" dirty="0" err="1" smtClean="0"/>
              <a:t>europe</a:t>
            </a:r>
            <a:r>
              <a:rPr lang="en-GB" baseline="0" dirty="0" smtClean="0"/>
              <a:t> by 2030 (IEA).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report by Deutsche Bank says that for small commercial enterprises that can achieve &gt;50% self consumption, solar power is competitive with grid electricity in most parts of Italy.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ANEST organisation to develop concentrating solar power. Molten Salt CSP schemes allow 24 hour generation due to heat storage. The </a:t>
            </a:r>
            <a:r>
              <a:rPr lang="en-GB" baseline="0" dirty="0" err="1" smtClean="0"/>
              <a:t>Archimede</a:t>
            </a:r>
            <a:r>
              <a:rPr lang="en-GB" baseline="0" dirty="0" smtClean="0"/>
              <a:t> plant in the South is the first power station to solely use molten salt for heat transfer and storage. IEA says CSP has the highest growth potential (28% global demand by 2060 according to IEA). Develop Italian tool chain and technology potentially for export. 50MW plant requires 1500 people to construct for 2-3 years. Source ANEST.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Currently </a:t>
            </a:r>
            <a:r>
              <a:rPr lang="en-GB" baseline="0" dirty="0" err="1" smtClean="0"/>
              <a:t>employes</a:t>
            </a:r>
            <a:r>
              <a:rPr lang="en-GB" baseline="0" dirty="0" smtClean="0"/>
              <a:t> around 100,000 people in the PV tool chain. 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3758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Grid parity occurs when generation costs are roughly equal</a:t>
            </a:r>
            <a:r>
              <a:rPr lang="en-GB" baseline="0" dirty="0" smtClean="0"/>
              <a:t> to electricity prices. It is expected that grid parity will be achieved in most of </a:t>
            </a:r>
            <a:r>
              <a:rPr lang="en-GB" baseline="0" dirty="0" err="1" smtClean="0"/>
              <a:t>europe</a:t>
            </a:r>
            <a:r>
              <a:rPr lang="en-GB" baseline="0" dirty="0" smtClean="0"/>
              <a:t> by 2030 (IEA).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report by Deutsche Bank says that for small commercial enterprises that can achieve &gt;50% self consumption, solar power is competitive with grid electricity in most parts of Italy.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ANEST organisation to develop concentrating solar power. Molten Salt CSP schemes allow 24 hour generation due to heat storage. The </a:t>
            </a:r>
            <a:r>
              <a:rPr lang="en-GB" baseline="0" dirty="0" err="1" smtClean="0"/>
              <a:t>Archimede</a:t>
            </a:r>
            <a:r>
              <a:rPr lang="en-GB" baseline="0" dirty="0" smtClean="0"/>
              <a:t> plant in the South is the first power station to solely use molten salt for heat transfer and storage. IEA says CSP has the highest growth potential (28% global demand by 2060 according to IEA). Develop Italian tool chain and technology potentially for export. 50MW plant requires 1500 people to construct for 2-3 years. Source ANEST.</a:t>
            </a:r>
          </a:p>
          <a:p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375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[1] http://www.geni.org/globalenergy/library/national_energy_grid/italy/ItalyCountryAnalysisBrief.shtml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[2]</a:t>
            </a:r>
            <a:r>
              <a:rPr lang="en-GB" baseline="0" dirty="0" smtClean="0"/>
              <a:t> www.scirp.org/journal/</a:t>
            </a:r>
            <a:r>
              <a:rPr lang="en-GB" baseline="0" dirty="0" err="1" smtClean="0"/>
              <a:t>PaperDownload.aspx?paperID</a:t>
            </a:r>
            <a:r>
              <a:rPr lang="en-GB" baseline="0" dirty="0" smtClean="0"/>
              <a:t>=2695‎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[3] www.psiru.org/reports/9910-e-u-prob.doc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AB5E2-169D-4D05-9862-7B7AD05867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580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4 nuclear reactors </a:t>
            </a:r>
          </a:p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had been shut down in 1987 following the Chernobyl accident. </a:t>
            </a:r>
          </a:p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1990, the last nuclear reactor</a:t>
            </a:r>
          </a:p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turned back to the thermoelectric sector</a:t>
            </a:r>
            <a:r>
              <a:rPr lang="en-GB" sz="1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/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In 2008, planned to revive the nuclear program –25% electricity needs.</a:t>
            </a:r>
          </a:p>
          <a:p>
            <a:pPr marL="0" indent="0">
              <a:buNone/>
            </a:pPr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-   rejected by Italian voters in 2011- (Fukushima    tragedy)</a:t>
            </a:r>
          </a:p>
          <a:p>
            <a:endParaRPr lang="en-GB" dirty="0" smtClean="0"/>
          </a:p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Italy has had 4 nuclear reactors before,</a:t>
            </a:r>
          </a:p>
          <a:p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but, they had been shut down in 1987 following the Chernobyl accident.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latin typeface="Times New Roman" pitchFamily="18" charset="0"/>
                <a:cs typeface="Times New Roman" pitchFamily="18" charset="0"/>
              </a:rPr>
              <a:t>In 1990, the last nuclear reactor in Italy was closed. </a:t>
            </a:r>
          </a:p>
          <a:p>
            <a:endParaRPr lang="en-GB" dirty="0" smtClean="0"/>
          </a:p>
          <a:p>
            <a:r>
              <a:rPr lang="en-GB" dirty="0" smtClean="0"/>
              <a:t>It’s energy</a:t>
            </a:r>
            <a:r>
              <a:rPr lang="en-GB" baseline="0" dirty="0" smtClean="0"/>
              <a:t> strategy turned back to thermoelectric (fossil fuels) sector.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978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Primary Energy – Total energy use</a:t>
            </a:r>
            <a:r>
              <a:rPr lang="en-GB" baseline="0" dirty="0" smtClean="0"/>
              <a:t> for all sectors, not just electricity generation.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Typical for the past decade.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Fossil fuels largely imported from Algeria, Russia and Libya.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1053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dirty="0" smtClean="0"/>
              <a:t>Large scale hydro projects - almost fully exploited</a:t>
            </a:r>
          </a:p>
          <a:p>
            <a:pPr marL="0" lvl="0" indent="0">
              <a:buNone/>
            </a:pPr>
            <a:r>
              <a:rPr lang="en-GB" sz="1200" dirty="0" smtClean="0"/>
              <a:t>- very few suitable sites</a:t>
            </a:r>
          </a:p>
          <a:p>
            <a:pPr marL="0" lvl="0" indent="0">
              <a:buNone/>
            </a:pPr>
            <a:r>
              <a:rPr lang="en-GB" sz="1200" dirty="0" smtClean="0"/>
              <a:t>-hostility of local populations </a:t>
            </a:r>
          </a:p>
          <a:p>
            <a:pPr marL="0" lvl="0" indent="0">
              <a:buNone/>
            </a:pPr>
            <a:r>
              <a:rPr lang="en-GB" sz="1200" dirty="0" smtClean="0"/>
              <a:t>-Impact on tourism</a:t>
            </a:r>
          </a:p>
          <a:p>
            <a:pPr marL="0" lvl="0" indent="0">
              <a:buNone/>
            </a:pPr>
            <a:endParaRPr lang="en-GB" sz="1200" dirty="0" smtClean="0"/>
          </a:p>
          <a:p>
            <a:pPr lvl="0"/>
            <a:r>
              <a:rPr lang="en-GB" sz="1200" dirty="0" smtClean="0"/>
              <a:t>Mini Hydro?</a:t>
            </a:r>
          </a:p>
          <a:p>
            <a:pPr marL="0" lvl="0" indent="0">
              <a:buNone/>
            </a:pPr>
            <a:r>
              <a:rPr lang="en-GB" sz="1200" dirty="0" smtClean="0"/>
              <a:t>-In 2010, overall installed capacity =2.655GW</a:t>
            </a:r>
          </a:p>
          <a:p>
            <a:pPr marL="0" lvl="0" indent="0">
              <a:buNone/>
            </a:pPr>
            <a:r>
              <a:rPr lang="en-GB" sz="1200" dirty="0" smtClean="0"/>
              <a:t>-potential for further development = 1GW </a:t>
            </a:r>
          </a:p>
          <a:p>
            <a:r>
              <a:rPr lang="en-GB" dirty="0" smtClean="0"/>
              <a:t>(Large Scale</a:t>
            </a:r>
            <a:r>
              <a:rPr lang="en-GB" baseline="0" dirty="0" smtClean="0"/>
              <a:t> Hydro)</a:t>
            </a:r>
            <a:endParaRPr lang="en-GB" dirty="0" smtClean="0"/>
          </a:p>
          <a:p>
            <a:r>
              <a:rPr lang="en-GB" dirty="0" smtClean="0"/>
              <a:t>Total installed capacity</a:t>
            </a:r>
            <a:r>
              <a:rPr lang="en-GB" baseline="0" dirty="0" smtClean="0"/>
              <a:t> in 2002 = 13456MW ( or 13.4GW)</a:t>
            </a:r>
          </a:p>
          <a:p>
            <a:r>
              <a:rPr lang="en-GB" baseline="0" dirty="0" smtClean="0"/>
              <a:t>Total installed capacity in 2012 = 14196MW (or 14.2GW)</a:t>
            </a:r>
          </a:p>
          <a:p>
            <a:r>
              <a:rPr lang="en-GB" baseline="0" dirty="0" smtClean="0"/>
              <a:t>Changes in 10 years = 740MW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 2010, small and mini hydro plants achieved an overall installed capacity of 2.655GW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52893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Fracking contaminates the surrounding crops and water.</a:t>
            </a:r>
          </a:p>
          <a:p>
            <a:r>
              <a:rPr lang="en-GB" dirty="0" smtClean="0"/>
              <a:t>Has been hugely suggested as the cause of earthquakes. (Emilia Romagna – which has natural gas reserves) 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9912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http://www.wannasurf.com/spot/Europe/Italy/</a:t>
            </a:r>
          </a:p>
          <a:p>
            <a:r>
              <a:rPr lang="en-GB" dirty="0" smtClean="0"/>
              <a:t>Inefficient and cost/benefit to the tourism that it brings in</a:t>
            </a:r>
            <a:r>
              <a:rPr lang="en-GB" baseline="0" dirty="0" smtClean="0"/>
              <a:t> reinforces this.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738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/>
              <a:t>83% primary energy supply is imported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713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figures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a comparison between the electric energy production in various European countries. These data, represent gross production, before subtracting losses and pumped-storage, but do not include imports.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97C87-60DB-4989-B505-1C2AC3F3AD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2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Largest</a:t>
            </a:r>
            <a:r>
              <a:rPr lang="en-GB" baseline="0" dirty="0" smtClean="0"/>
              <a:t> sector is heating/cooling.</a:t>
            </a:r>
          </a:p>
          <a:p>
            <a:r>
              <a:rPr lang="en-GB" baseline="0" dirty="0" smtClean="0"/>
              <a:t>Important to consider when choosing energy mix.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579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Main Issues from a political perspective.</a:t>
            </a:r>
          </a:p>
          <a:p>
            <a:r>
              <a:rPr lang="en-GB" dirty="0" smtClean="0"/>
              <a:t>Average Italian</a:t>
            </a:r>
            <a:r>
              <a:rPr lang="en-GB" baseline="0" dirty="0" smtClean="0"/>
              <a:t> price compared to EU &amp; UK average – What is the difference. Charles.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Fossil</a:t>
            </a:r>
            <a:r>
              <a:rPr lang="en-GB" baseline="0" dirty="0" smtClean="0"/>
              <a:t> fuels make up 76.8% of all electricity generation and 83% of all primary energy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Incentive – types (feed in tariff/tax break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) – figure. Imran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115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[1]</a:t>
            </a:r>
            <a:r>
              <a:rPr lang="en-GB" baseline="0" dirty="0" smtClean="0"/>
              <a:t> http://www.geni.org/globalenergy/library/renewable-energy-resources/world/europe/solar-europe/solar-italy.shtml</a:t>
            </a:r>
          </a:p>
          <a:p>
            <a:r>
              <a:rPr lang="en-GB" baseline="0" dirty="0" smtClean="0"/>
              <a:t>[2] http://www.geni.org/globalenergy/library/renewable-energy-resources/world/europe/wind-europe/wind-italy.shtml</a:t>
            </a:r>
          </a:p>
          <a:p>
            <a:r>
              <a:rPr lang="en-GB" dirty="0" smtClean="0"/>
              <a:t>[3]</a:t>
            </a:r>
            <a:r>
              <a:rPr lang="en-GB" baseline="0" dirty="0" smtClean="0"/>
              <a:t> http://www.lens.unifi.it/images/news/mappa_geotermica_italiana.jpg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AB5E2-169D-4D05-9862-7B7AD05867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8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DesertTec</a:t>
            </a:r>
            <a:r>
              <a:rPr lang="en-GB" dirty="0" smtClean="0"/>
              <a:t> HVDC link – </a:t>
            </a:r>
            <a:r>
              <a:rPr lang="en-GB" dirty="0" smtClean="0">
                <a:solidFill>
                  <a:srgbClr val="FF0000"/>
                </a:solidFill>
              </a:rPr>
              <a:t>connecting</a:t>
            </a:r>
            <a:r>
              <a:rPr lang="en-GB" baseline="0" dirty="0" smtClean="0">
                <a:solidFill>
                  <a:srgbClr val="FF0000"/>
                </a:solidFill>
              </a:rPr>
              <a:t> solar power from Sahara with North Africa and Europe.</a:t>
            </a:r>
          </a:p>
          <a:p>
            <a:r>
              <a:rPr lang="en-GB" baseline="0" dirty="0" smtClean="0">
                <a:solidFill>
                  <a:srgbClr val="FF0000"/>
                </a:solidFill>
              </a:rPr>
              <a:t>Use HVDC to cover the extremely large distances.</a:t>
            </a:r>
          </a:p>
          <a:p>
            <a:r>
              <a:rPr lang="en-GB" baseline="0" dirty="0" smtClean="0">
                <a:solidFill>
                  <a:srgbClr val="FF0000"/>
                </a:solidFill>
              </a:rPr>
              <a:t>Example – 2000km 800kV HVDC link loses 5% compared to 10% to AC due to heating. (ABB website)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Increased Solar Power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Wind power.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73B36-B033-4910-84EC-E44AC347FD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3148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[1] </a:t>
            </a:r>
            <a:r>
              <a:rPr lang="en-GB" dirty="0" smtClean="0">
                <a:hlinkClick r:id="rId3"/>
              </a:rPr>
              <a:t>http://www.desertec.org/</a:t>
            </a:r>
            <a:endParaRPr lang="en-GB" dirty="0" smtClean="0"/>
          </a:p>
          <a:p>
            <a:r>
              <a:rPr lang="en-GB" dirty="0" smtClean="0"/>
              <a:t>[2] </a:t>
            </a:r>
            <a:r>
              <a:rPr lang="en-GB" dirty="0" smtClean="0">
                <a:hlinkClick r:id="rId4"/>
              </a:rPr>
              <a:t>http://www.industrie.gov.tn/fr/projetelmed/images/pdf/9_1_characteristics_interconnection.pdf</a:t>
            </a:r>
            <a:endParaRPr lang="en-GB" dirty="0" smtClean="0"/>
          </a:p>
          <a:p>
            <a:r>
              <a:rPr lang="en-GB" dirty="0" smtClean="0"/>
              <a:t>[3]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http://www.tue.nl/fileadmin/content/onderzoek/Eindhoven_Energy_Institute_EEI/EnergyDays/Serie_1_2008_2010/2009_04_07/Mueller-Steinhagen-1c.pdf</a:t>
            </a:r>
            <a:endParaRPr lang="en-GB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</a:t>
            </a:r>
            <a:r>
              <a:rPr lang="en-GB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http://nsercpvin.wordpress.com/2013/04/18/cansia-2012-integrating-solar-thermal-with-geothermal/</a:t>
            </a:r>
          </a:p>
          <a:p>
            <a:endParaRPr lang="en-GB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 smtClean="0"/>
          </a:p>
          <a:p>
            <a:r>
              <a:rPr lang="en-GB" dirty="0" smtClean="0"/>
              <a:t>[3]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AB5E2-169D-4D05-9862-7B7AD05867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20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03"/>
          <p:cNvGrpSpPr>
            <a:grpSpLocks/>
          </p:cNvGrpSpPr>
          <p:nvPr userDrawn="1"/>
        </p:nvGrpSpPr>
        <p:grpSpPr bwMode="auto">
          <a:xfrm>
            <a:off x="6051550" y="368300"/>
            <a:ext cx="2697163" cy="585788"/>
            <a:chOff x="1610" y="2863"/>
            <a:chExt cx="3221" cy="699"/>
          </a:xfrm>
        </p:grpSpPr>
        <p:sp>
          <p:nvSpPr>
            <p:cNvPr id="5" name="Freeform 1704"/>
            <p:cNvSpPr>
              <a:spLocks/>
            </p:cNvSpPr>
            <p:nvPr/>
          </p:nvSpPr>
          <p:spPr bwMode="auto">
            <a:xfrm>
              <a:off x="1610" y="2971"/>
              <a:ext cx="264" cy="449"/>
            </a:xfrm>
            <a:custGeom>
              <a:avLst/>
              <a:gdLst>
                <a:gd name="T0" fmla="*/ 142 w 264"/>
                <a:gd name="T1" fmla="*/ 179 h 449"/>
                <a:gd name="T2" fmla="*/ 210 w 264"/>
                <a:gd name="T3" fmla="*/ 216 h 449"/>
                <a:gd name="T4" fmla="*/ 247 w 264"/>
                <a:gd name="T5" fmla="*/ 253 h 449"/>
                <a:gd name="T6" fmla="*/ 256 w 264"/>
                <a:gd name="T7" fmla="*/ 267 h 449"/>
                <a:gd name="T8" fmla="*/ 264 w 264"/>
                <a:gd name="T9" fmla="*/ 298 h 449"/>
                <a:gd name="T10" fmla="*/ 264 w 264"/>
                <a:gd name="T11" fmla="*/ 318 h 449"/>
                <a:gd name="T12" fmla="*/ 253 w 264"/>
                <a:gd name="T13" fmla="*/ 369 h 449"/>
                <a:gd name="T14" fmla="*/ 222 w 264"/>
                <a:gd name="T15" fmla="*/ 412 h 449"/>
                <a:gd name="T16" fmla="*/ 199 w 264"/>
                <a:gd name="T17" fmla="*/ 429 h 449"/>
                <a:gd name="T18" fmla="*/ 148 w 264"/>
                <a:gd name="T19" fmla="*/ 446 h 449"/>
                <a:gd name="T20" fmla="*/ 122 w 264"/>
                <a:gd name="T21" fmla="*/ 449 h 449"/>
                <a:gd name="T22" fmla="*/ 60 w 264"/>
                <a:gd name="T23" fmla="*/ 440 h 449"/>
                <a:gd name="T24" fmla="*/ 34 w 264"/>
                <a:gd name="T25" fmla="*/ 429 h 449"/>
                <a:gd name="T26" fmla="*/ 0 w 264"/>
                <a:gd name="T27" fmla="*/ 318 h 449"/>
                <a:gd name="T28" fmla="*/ 9 w 264"/>
                <a:gd name="T29" fmla="*/ 338 h 449"/>
                <a:gd name="T30" fmla="*/ 28 w 264"/>
                <a:gd name="T31" fmla="*/ 375 h 449"/>
                <a:gd name="T32" fmla="*/ 43 w 264"/>
                <a:gd name="T33" fmla="*/ 392 h 449"/>
                <a:gd name="T34" fmla="*/ 74 w 264"/>
                <a:gd name="T35" fmla="*/ 415 h 449"/>
                <a:gd name="T36" fmla="*/ 116 w 264"/>
                <a:gd name="T37" fmla="*/ 423 h 449"/>
                <a:gd name="T38" fmla="*/ 139 w 264"/>
                <a:gd name="T39" fmla="*/ 421 h 449"/>
                <a:gd name="T40" fmla="*/ 173 w 264"/>
                <a:gd name="T41" fmla="*/ 406 h 449"/>
                <a:gd name="T42" fmla="*/ 185 w 264"/>
                <a:gd name="T43" fmla="*/ 395 h 449"/>
                <a:gd name="T44" fmla="*/ 199 w 264"/>
                <a:gd name="T45" fmla="*/ 367 h 449"/>
                <a:gd name="T46" fmla="*/ 205 w 264"/>
                <a:gd name="T47" fmla="*/ 335 h 449"/>
                <a:gd name="T48" fmla="*/ 205 w 264"/>
                <a:gd name="T49" fmla="*/ 318 h 449"/>
                <a:gd name="T50" fmla="*/ 193 w 264"/>
                <a:gd name="T51" fmla="*/ 290 h 449"/>
                <a:gd name="T52" fmla="*/ 185 w 264"/>
                <a:gd name="T53" fmla="*/ 278 h 449"/>
                <a:gd name="T54" fmla="*/ 97 w 264"/>
                <a:gd name="T55" fmla="*/ 230 h 449"/>
                <a:gd name="T56" fmla="*/ 74 w 264"/>
                <a:gd name="T57" fmla="*/ 219 h 449"/>
                <a:gd name="T58" fmla="*/ 37 w 264"/>
                <a:gd name="T59" fmla="*/ 193 h 449"/>
                <a:gd name="T60" fmla="*/ 26 w 264"/>
                <a:gd name="T61" fmla="*/ 179 h 449"/>
                <a:gd name="T62" fmla="*/ 9 w 264"/>
                <a:gd name="T63" fmla="*/ 148 h 449"/>
                <a:gd name="T64" fmla="*/ 3 w 264"/>
                <a:gd name="T65" fmla="*/ 114 h 449"/>
                <a:gd name="T66" fmla="*/ 6 w 264"/>
                <a:gd name="T67" fmla="*/ 88 h 449"/>
                <a:gd name="T68" fmla="*/ 26 w 264"/>
                <a:gd name="T69" fmla="*/ 45 h 449"/>
                <a:gd name="T70" fmla="*/ 43 w 264"/>
                <a:gd name="T71" fmla="*/ 28 h 449"/>
                <a:gd name="T72" fmla="*/ 85 w 264"/>
                <a:gd name="T73" fmla="*/ 6 h 449"/>
                <a:gd name="T74" fmla="*/ 136 w 264"/>
                <a:gd name="T75" fmla="*/ 0 h 449"/>
                <a:gd name="T76" fmla="*/ 162 w 264"/>
                <a:gd name="T77" fmla="*/ 0 h 449"/>
                <a:gd name="T78" fmla="*/ 207 w 264"/>
                <a:gd name="T79" fmla="*/ 14 h 449"/>
                <a:gd name="T80" fmla="*/ 230 w 264"/>
                <a:gd name="T81" fmla="*/ 108 h 449"/>
                <a:gd name="T82" fmla="*/ 227 w 264"/>
                <a:gd name="T83" fmla="*/ 94 h 449"/>
                <a:gd name="T84" fmla="*/ 207 w 264"/>
                <a:gd name="T85" fmla="*/ 65 h 449"/>
                <a:gd name="T86" fmla="*/ 196 w 264"/>
                <a:gd name="T87" fmla="*/ 51 h 449"/>
                <a:gd name="T88" fmla="*/ 165 w 264"/>
                <a:gd name="T89" fmla="*/ 31 h 449"/>
                <a:gd name="T90" fmla="*/ 128 w 264"/>
                <a:gd name="T91" fmla="*/ 26 h 449"/>
                <a:gd name="T92" fmla="*/ 108 w 264"/>
                <a:gd name="T93" fmla="*/ 26 h 449"/>
                <a:gd name="T94" fmla="*/ 82 w 264"/>
                <a:gd name="T95" fmla="*/ 37 h 449"/>
                <a:gd name="T96" fmla="*/ 71 w 264"/>
                <a:gd name="T97" fmla="*/ 48 h 449"/>
                <a:gd name="T98" fmla="*/ 60 w 264"/>
                <a:gd name="T99" fmla="*/ 68 h 449"/>
                <a:gd name="T100" fmla="*/ 54 w 264"/>
                <a:gd name="T101" fmla="*/ 94 h 449"/>
                <a:gd name="T102" fmla="*/ 57 w 264"/>
                <a:gd name="T103" fmla="*/ 108 h 449"/>
                <a:gd name="T104" fmla="*/ 65 w 264"/>
                <a:gd name="T105" fmla="*/ 128 h 449"/>
                <a:gd name="T106" fmla="*/ 71 w 264"/>
                <a:gd name="T107" fmla="*/ 139 h 449"/>
                <a:gd name="T108" fmla="*/ 142 w 264"/>
                <a:gd name="T109" fmla="*/ 179 h 44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4" h="449">
                  <a:moveTo>
                    <a:pt x="142" y="179"/>
                  </a:moveTo>
                  <a:lnTo>
                    <a:pt x="142" y="179"/>
                  </a:lnTo>
                  <a:lnTo>
                    <a:pt x="210" y="216"/>
                  </a:lnTo>
                  <a:lnTo>
                    <a:pt x="230" y="233"/>
                  </a:lnTo>
                  <a:lnTo>
                    <a:pt x="247" y="253"/>
                  </a:lnTo>
                  <a:lnTo>
                    <a:pt x="256" y="267"/>
                  </a:lnTo>
                  <a:lnTo>
                    <a:pt x="261" y="281"/>
                  </a:lnTo>
                  <a:lnTo>
                    <a:pt x="264" y="298"/>
                  </a:lnTo>
                  <a:lnTo>
                    <a:pt x="264" y="318"/>
                  </a:lnTo>
                  <a:lnTo>
                    <a:pt x="261" y="347"/>
                  </a:lnTo>
                  <a:lnTo>
                    <a:pt x="253" y="369"/>
                  </a:lnTo>
                  <a:lnTo>
                    <a:pt x="239" y="392"/>
                  </a:lnTo>
                  <a:lnTo>
                    <a:pt x="222" y="412"/>
                  </a:lnTo>
                  <a:lnTo>
                    <a:pt x="199" y="429"/>
                  </a:lnTo>
                  <a:lnTo>
                    <a:pt x="173" y="440"/>
                  </a:lnTo>
                  <a:lnTo>
                    <a:pt x="148" y="446"/>
                  </a:lnTo>
                  <a:lnTo>
                    <a:pt x="122" y="449"/>
                  </a:lnTo>
                  <a:lnTo>
                    <a:pt x="88" y="446"/>
                  </a:lnTo>
                  <a:lnTo>
                    <a:pt x="60" y="440"/>
                  </a:lnTo>
                  <a:lnTo>
                    <a:pt x="34" y="429"/>
                  </a:lnTo>
                  <a:lnTo>
                    <a:pt x="3" y="415"/>
                  </a:lnTo>
                  <a:lnTo>
                    <a:pt x="0" y="318"/>
                  </a:lnTo>
                  <a:lnTo>
                    <a:pt x="9" y="338"/>
                  </a:lnTo>
                  <a:lnTo>
                    <a:pt x="17" y="358"/>
                  </a:lnTo>
                  <a:lnTo>
                    <a:pt x="28" y="375"/>
                  </a:lnTo>
                  <a:lnTo>
                    <a:pt x="43" y="392"/>
                  </a:lnTo>
                  <a:lnTo>
                    <a:pt x="57" y="406"/>
                  </a:lnTo>
                  <a:lnTo>
                    <a:pt x="74" y="415"/>
                  </a:lnTo>
                  <a:lnTo>
                    <a:pt x="94" y="421"/>
                  </a:lnTo>
                  <a:lnTo>
                    <a:pt x="116" y="423"/>
                  </a:lnTo>
                  <a:lnTo>
                    <a:pt x="139" y="421"/>
                  </a:lnTo>
                  <a:lnTo>
                    <a:pt x="156" y="415"/>
                  </a:lnTo>
                  <a:lnTo>
                    <a:pt x="173" y="406"/>
                  </a:lnTo>
                  <a:lnTo>
                    <a:pt x="185" y="395"/>
                  </a:lnTo>
                  <a:lnTo>
                    <a:pt x="193" y="381"/>
                  </a:lnTo>
                  <a:lnTo>
                    <a:pt x="199" y="367"/>
                  </a:lnTo>
                  <a:lnTo>
                    <a:pt x="205" y="352"/>
                  </a:lnTo>
                  <a:lnTo>
                    <a:pt x="205" y="335"/>
                  </a:lnTo>
                  <a:lnTo>
                    <a:pt x="205" y="318"/>
                  </a:lnTo>
                  <a:lnTo>
                    <a:pt x="199" y="301"/>
                  </a:lnTo>
                  <a:lnTo>
                    <a:pt x="193" y="290"/>
                  </a:lnTo>
                  <a:lnTo>
                    <a:pt x="185" y="278"/>
                  </a:lnTo>
                  <a:lnTo>
                    <a:pt x="153" y="259"/>
                  </a:lnTo>
                  <a:lnTo>
                    <a:pt x="97" y="230"/>
                  </a:lnTo>
                  <a:lnTo>
                    <a:pt x="74" y="219"/>
                  </a:lnTo>
                  <a:lnTo>
                    <a:pt x="54" y="205"/>
                  </a:lnTo>
                  <a:lnTo>
                    <a:pt x="37" y="193"/>
                  </a:lnTo>
                  <a:lnTo>
                    <a:pt x="26" y="179"/>
                  </a:lnTo>
                  <a:lnTo>
                    <a:pt x="14" y="165"/>
                  </a:lnTo>
                  <a:lnTo>
                    <a:pt x="9" y="148"/>
                  </a:lnTo>
                  <a:lnTo>
                    <a:pt x="3" y="131"/>
                  </a:lnTo>
                  <a:lnTo>
                    <a:pt x="3" y="114"/>
                  </a:lnTo>
                  <a:lnTo>
                    <a:pt x="6" y="88"/>
                  </a:lnTo>
                  <a:lnTo>
                    <a:pt x="11" y="65"/>
                  </a:lnTo>
                  <a:lnTo>
                    <a:pt x="26" y="45"/>
                  </a:lnTo>
                  <a:lnTo>
                    <a:pt x="43" y="28"/>
                  </a:lnTo>
                  <a:lnTo>
                    <a:pt x="65" y="17"/>
                  </a:lnTo>
                  <a:lnTo>
                    <a:pt x="85" y="6"/>
                  </a:lnTo>
                  <a:lnTo>
                    <a:pt x="111" y="0"/>
                  </a:lnTo>
                  <a:lnTo>
                    <a:pt x="136" y="0"/>
                  </a:lnTo>
                  <a:lnTo>
                    <a:pt x="162" y="0"/>
                  </a:lnTo>
                  <a:lnTo>
                    <a:pt x="185" y="6"/>
                  </a:lnTo>
                  <a:lnTo>
                    <a:pt x="207" y="14"/>
                  </a:lnTo>
                  <a:lnTo>
                    <a:pt x="227" y="23"/>
                  </a:lnTo>
                  <a:lnTo>
                    <a:pt x="230" y="108"/>
                  </a:lnTo>
                  <a:lnTo>
                    <a:pt x="227" y="94"/>
                  </a:lnTo>
                  <a:lnTo>
                    <a:pt x="219" y="80"/>
                  </a:lnTo>
                  <a:lnTo>
                    <a:pt x="207" y="65"/>
                  </a:lnTo>
                  <a:lnTo>
                    <a:pt x="196" y="51"/>
                  </a:lnTo>
                  <a:lnTo>
                    <a:pt x="182" y="40"/>
                  </a:lnTo>
                  <a:lnTo>
                    <a:pt x="165" y="31"/>
                  </a:lnTo>
                  <a:lnTo>
                    <a:pt x="148" y="28"/>
                  </a:lnTo>
                  <a:lnTo>
                    <a:pt x="128" y="26"/>
                  </a:lnTo>
                  <a:lnTo>
                    <a:pt x="108" y="26"/>
                  </a:lnTo>
                  <a:lnTo>
                    <a:pt x="94" y="31"/>
                  </a:lnTo>
                  <a:lnTo>
                    <a:pt x="82" y="37"/>
                  </a:lnTo>
                  <a:lnTo>
                    <a:pt x="71" y="48"/>
                  </a:lnTo>
                  <a:lnTo>
                    <a:pt x="65" y="57"/>
                  </a:lnTo>
                  <a:lnTo>
                    <a:pt x="60" y="68"/>
                  </a:lnTo>
                  <a:lnTo>
                    <a:pt x="57" y="82"/>
                  </a:lnTo>
                  <a:lnTo>
                    <a:pt x="54" y="94"/>
                  </a:lnTo>
                  <a:lnTo>
                    <a:pt x="57" y="108"/>
                  </a:lnTo>
                  <a:lnTo>
                    <a:pt x="60" y="119"/>
                  </a:lnTo>
                  <a:lnTo>
                    <a:pt x="65" y="128"/>
                  </a:lnTo>
                  <a:lnTo>
                    <a:pt x="71" y="139"/>
                  </a:lnTo>
                  <a:lnTo>
                    <a:pt x="99" y="156"/>
                  </a:lnTo>
                  <a:lnTo>
                    <a:pt x="142" y="1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1705"/>
            <p:cNvSpPr>
              <a:spLocks noEditPoints="1"/>
            </p:cNvSpPr>
            <p:nvPr/>
          </p:nvSpPr>
          <p:spPr bwMode="auto">
            <a:xfrm>
              <a:off x="1900" y="3110"/>
              <a:ext cx="281" cy="310"/>
            </a:xfrm>
            <a:custGeom>
              <a:avLst/>
              <a:gdLst>
                <a:gd name="T0" fmla="*/ 142 w 281"/>
                <a:gd name="T1" fmla="*/ 0 h 310"/>
                <a:gd name="T2" fmla="*/ 184 w 281"/>
                <a:gd name="T3" fmla="*/ 6 h 310"/>
                <a:gd name="T4" fmla="*/ 218 w 281"/>
                <a:gd name="T5" fmla="*/ 23 h 310"/>
                <a:gd name="T6" fmla="*/ 235 w 281"/>
                <a:gd name="T7" fmla="*/ 34 h 310"/>
                <a:gd name="T8" fmla="*/ 258 w 281"/>
                <a:gd name="T9" fmla="*/ 63 h 310"/>
                <a:gd name="T10" fmla="*/ 267 w 281"/>
                <a:gd name="T11" fmla="*/ 80 h 310"/>
                <a:gd name="T12" fmla="*/ 278 w 281"/>
                <a:gd name="T13" fmla="*/ 117 h 310"/>
                <a:gd name="T14" fmla="*/ 281 w 281"/>
                <a:gd name="T15" fmla="*/ 156 h 310"/>
                <a:gd name="T16" fmla="*/ 281 w 281"/>
                <a:gd name="T17" fmla="*/ 174 h 310"/>
                <a:gd name="T18" fmla="*/ 272 w 281"/>
                <a:gd name="T19" fmla="*/ 210 h 310"/>
                <a:gd name="T20" fmla="*/ 264 w 281"/>
                <a:gd name="T21" fmla="*/ 230 h 310"/>
                <a:gd name="T22" fmla="*/ 241 w 281"/>
                <a:gd name="T23" fmla="*/ 262 h 310"/>
                <a:gd name="T24" fmla="*/ 213 w 281"/>
                <a:gd name="T25" fmla="*/ 290 h 310"/>
                <a:gd name="T26" fmla="*/ 196 w 281"/>
                <a:gd name="T27" fmla="*/ 299 h 310"/>
                <a:gd name="T28" fmla="*/ 159 w 281"/>
                <a:gd name="T29" fmla="*/ 310 h 310"/>
                <a:gd name="T30" fmla="*/ 139 w 281"/>
                <a:gd name="T31" fmla="*/ 310 h 310"/>
                <a:gd name="T32" fmla="*/ 93 w 281"/>
                <a:gd name="T33" fmla="*/ 304 h 310"/>
                <a:gd name="T34" fmla="*/ 65 w 281"/>
                <a:gd name="T35" fmla="*/ 293 h 310"/>
                <a:gd name="T36" fmla="*/ 45 w 281"/>
                <a:gd name="T37" fmla="*/ 273 h 310"/>
                <a:gd name="T38" fmla="*/ 34 w 281"/>
                <a:gd name="T39" fmla="*/ 264 h 310"/>
                <a:gd name="T40" fmla="*/ 8 w 281"/>
                <a:gd name="T41" fmla="*/ 213 h 310"/>
                <a:gd name="T42" fmla="*/ 0 w 281"/>
                <a:gd name="T43" fmla="*/ 156 h 310"/>
                <a:gd name="T44" fmla="*/ 0 w 281"/>
                <a:gd name="T45" fmla="*/ 137 h 310"/>
                <a:gd name="T46" fmla="*/ 8 w 281"/>
                <a:gd name="T47" fmla="*/ 100 h 310"/>
                <a:gd name="T48" fmla="*/ 17 w 281"/>
                <a:gd name="T49" fmla="*/ 80 h 310"/>
                <a:gd name="T50" fmla="*/ 37 w 281"/>
                <a:gd name="T51" fmla="*/ 49 h 310"/>
                <a:gd name="T52" fmla="*/ 68 w 281"/>
                <a:gd name="T53" fmla="*/ 23 h 310"/>
                <a:gd name="T54" fmla="*/ 82 w 281"/>
                <a:gd name="T55" fmla="*/ 12 h 310"/>
                <a:gd name="T56" fmla="*/ 122 w 281"/>
                <a:gd name="T57" fmla="*/ 0 h 310"/>
                <a:gd name="T58" fmla="*/ 142 w 281"/>
                <a:gd name="T59" fmla="*/ 0 h 310"/>
                <a:gd name="T60" fmla="*/ 136 w 281"/>
                <a:gd name="T61" fmla="*/ 23 h 310"/>
                <a:gd name="T62" fmla="*/ 99 w 281"/>
                <a:gd name="T63" fmla="*/ 34 h 310"/>
                <a:gd name="T64" fmla="*/ 76 w 281"/>
                <a:gd name="T65" fmla="*/ 66 h 310"/>
                <a:gd name="T66" fmla="*/ 68 w 281"/>
                <a:gd name="T67" fmla="*/ 85 h 310"/>
                <a:gd name="T68" fmla="*/ 57 w 281"/>
                <a:gd name="T69" fmla="*/ 131 h 310"/>
                <a:gd name="T70" fmla="*/ 57 w 281"/>
                <a:gd name="T71" fmla="*/ 159 h 310"/>
                <a:gd name="T72" fmla="*/ 65 w 281"/>
                <a:gd name="T73" fmla="*/ 210 h 310"/>
                <a:gd name="T74" fmla="*/ 82 w 281"/>
                <a:gd name="T75" fmla="*/ 250 h 310"/>
                <a:gd name="T76" fmla="*/ 96 w 281"/>
                <a:gd name="T77" fmla="*/ 267 h 310"/>
                <a:gd name="T78" fmla="*/ 128 w 281"/>
                <a:gd name="T79" fmla="*/ 284 h 310"/>
                <a:gd name="T80" fmla="*/ 145 w 281"/>
                <a:gd name="T81" fmla="*/ 284 h 310"/>
                <a:gd name="T82" fmla="*/ 179 w 281"/>
                <a:gd name="T83" fmla="*/ 273 h 310"/>
                <a:gd name="T84" fmla="*/ 204 w 281"/>
                <a:gd name="T85" fmla="*/ 245 h 310"/>
                <a:gd name="T86" fmla="*/ 213 w 281"/>
                <a:gd name="T87" fmla="*/ 225 h 310"/>
                <a:gd name="T88" fmla="*/ 224 w 281"/>
                <a:gd name="T89" fmla="*/ 179 h 310"/>
                <a:gd name="T90" fmla="*/ 224 w 281"/>
                <a:gd name="T91" fmla="*/ 151 h 310"/>
                <a:gd name="T92" fmla="*/ 210 w 281"/>
                <a:gd name="T93" fmla="*/ 85 h 310"/>
                <a:gd name="T94" fmla="*/ 199 w 281"/>
                <a:gd name="T95" fmla="*/ 60 h 310"/>
                <a:gd name="T96" fmla="*/ 182 w 281"/>
                <a:gd name="T97" fmla="*/ 40 h 310"/>
                <a:gd name="T98" fmla="*/ 162 w 281"/>
                <a:gd name="T99" fmla="*/ 29 h 310"/>
                <a:gd name="T100" fmla="*/ 136 w 281"/>
                <a:gd name="T101" fmla="*/ 23 h 3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81" h="310">
                  <a:moveTo>
                    <a:pt x="142" y="0"/>
                  </a:moveTo>
                  <a:lnTo>
                    <a:pt x="142" y="0"/>
                  </a:lnTo>
                  <a:lnTo>
                    <a:pt x="164" y="0"/>
                  </a:lnTo>
                  <a:lnTo>
                    <a:pt x="184" y="6"/>
                  </a:lnTo>
                  <a:lnTo>
                    <a:pt x="201" y="12"/>
                  </a:lnTo>
                  <a:lnTo>
                    <a:pt x="218" y="23"/>
                  </a:lnTo>
                  <a:lnTo>
                    <a:pt x="235" y="34"/>
                  </a:lnTo>
                  <a:lnTo>
                    <a:pt x="247" y="49"/>
                  </a:lnTo>
                  <a:lnTo>
                    <a:pt x="258" y="63"/>
                  </a:lnTo>
                  <a:lnTo>
                    <a:pt x="267" y="80"/>
                  </a:lnTo>
                  <a:lnTo>
                    <a:pt x="272" y="100"/>
                  </a:lnTo>
                  <a:lnTo>
                    <a:pt x="278" y="117"/>
                  </a:lnTo>
                  <a:lnTo>
                    <a:pt x="281" y="137"/>
                  </a:lnTo>
                  <a:lnTo>
                    <a:pt x="281" y="156"/>
                  </a:lnTo>
                  <a:lnTo>
                    <a:pt x="281" y="174"/>
                  </a:lnTo>
                  <a:lnTo>
                    <a:pt x="278" y="193"/>
                  </a:lnTo>
                  <a:lnTo>
                    <a:pt x="272" y="210"/>
                  </a:lnTo>
                  <a:lnTo>
                    <a:pt x="264" y="230"/>
                  </a:lnTo>
                  <a:lnTo>
                    <a:pt x="253" y="247"/>
                  </a:lnTo>
                  <a:lnTo>
                    <a:pt x="241" y="262"/>
                  </a:lnTo>
                  <a:lnTo>
                    <a:pt x="230" y="276"/>
                  </a:lnTo>
                  <a:lnTo>
                    <a:pt x="213" y="290"/>
                  </a:lnTo>
                  <a:lnTo>
                    <a:pt x="196" y="299"/>
                  </a:lnTo>
                  <a:lnTo>
                    <a:pt x="179" y="304"/>
                  </a:lnTo>
                  <a:lnTo>
                    <a:pt x="159" y="310"/>
                  </a:lnTo>
                  <a:lnTo>
                    <a:pt x="139" y="310"/>
                  </a:lnTo>
                  <a:lnTo>
                    <a:pt x="108" y="307"/>
                  </a:lnTo>
                  <a:lnTo>
                    <a:pt x="93" y="304"/>
                  </a:lnTo>
                  <a:lnTo>
                    <a:pt x="79" y="299"/>
                  </a:lnTo>
                  <a:lnTo>
                    <a:pt x="65" y="293"/>
                  </a:lnTo>
                  <a:lnTo>
                    <a:pt x="54" y="284"/>
                  </a:lnTo>
                  <a:lnTo>
                    <a:pt x="45" y="273"/>
                  </a:lnTo>
                  <a:lnTo>
                    <a:pt x="34" y="264"/>
                  </a:lnTo>
                  <a:lnTo>
                    <a:pt x="20" y="239"/>
                  </a:lnTo>
                  <a:lnTo>
                    <a:pt x="8" y="213"/>
                  </a:lnTo>
                  <a:lnTo>
                    <a:pt x="0" y="185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3" y="117"/>
                  </a:lnTo>
                  <a:lnTo>
                    <a:pt x="8" y="100"/>
                  </a:lnTo>
                  <a:lnTo>
                    <a:pt x="17" y="80"/>
                  </a:lnTo>
                  <a:lnTo>
                    <a:pt x="25" y="63"/>
                  </a:lnTo>
                  <a:lnTo>
                    <a:pt x="37" y="49"/>
                  </a:lnTo>
                  <a:lnTo>
                    <a:pt x="51" y="34"/>
                  </a:lnTo>
                  <a:lnTo>
                    <a:pt x="68" y="23"/>
                  </a:lnTo>
                  <a:lnTo>
                    <a:pt x="82" y="12"/>
                  </a:lnTo>
                  <a:lnTo>
                    <a:pt x="102" y="6"/>
                  </a:lnTo>
                  <a:lnTo>
                    <a:pt x="122" y="0"/>
                  </a:lnTo>
                  <a:lnTo>
                    <a:pt x="142" y="0"/>
                  </a:lnTo>
                  <a:close/>
                  <a:moveTo>
                    <a:pt x="136" y="23"/>
                  </a:moveTo>
                  <a:lnTo>
                    <a:pt x="136" y="23"/>
                  </a:lnTo>
                  <a:lnTo>
                    <a:pt x="116" y="26"/>
                  </a:lnTo>
                  <a:lnTo>
                    <a:pt x="99" y="34"/>
                  </a:lnTo>
                  <a:lnTo>
                    <a:pt x="88" y="49"/>
                  </a:lnTo>
                  <a:lnTo>
                    <a:pt x="76" y="66"/>
                  </a:lnTo>
                  <a:lnTo>
                    <a:pt x="68" y="85"/>
                  </a:lnTo>
                  <a:lnTo>
                    <a:pt x="62" y="108"/>
                  </a:lnTo>
                  <a:lnTo>
                    <a:pt x="57" y="131"/>
                  </a:lnTo>
                  <a:lnTo>
                    <a:pt x="57" y="159"/>
                  </a:lnTo>
                  <a:lnTo>
                    <a:pt x="59" y="185"/>
                  </a:lnTo>
                  <a:lnTo>
                    <a:pt x="65" y="210"/>
                  </a:lnTo>
                  <a:lnTo>
                    <a:pt x="74" y="230"/>
                  </a:lnTo>
                  <a:lnTo>
                    <a:pt x="82" y="250"/>
                  </a:lnTo>
                  <a:lnTo>
                    <a:pt x="96" y="267"/>
                  </a:lnTo>
                  <a:lnTo>
                    <a:pt x="110" y="279"/>
                  </a:lnTo>
                  <a:lnTo>
                    <a:pt x="128" y="284"/>
                  </a:lnTo>
                  <a:lnTo>
                    <a:pt x="145" y="284"/>
                  </a:lnTo>
                  <a:lnTo>
                    <a:pt x="164" y="282"/>
                  </a:lnTo>
                  <a:lnTo>
                    <a:pt x="179" y="273"/>
                  </a:lnTo>
                  <a:lnTo>
                    <a:pt x="193" y="262"/>
                  </a:lnTo>
                  <a:lnTo>
                    <a:pt x="204" y="245"/>
                  </a:lnTo>
                  <a:lnTo>
                    <a:pt x="213" y="225"/>
                  </a:lnTo>
                  <a:lnTo>
                    <a:pt x="218" y="202"/>
                  </a:lnTo>
                  <a:lnTo>
                    <a:pt x="224" y="179"/>
                  </a:lnTo>
                  <a:lnTo>
                    <a:pt x="224" y="151"/>
                  </a:lnTo>
                  <a:lnTo>
                    <a:pt x="218" y="117"/>
                  </a:lnTo>
                  <a:lnTo>
                    <a:pt x="210" y="85"/>
                  </a:lnTo>
                  <a:lnTo>
                    <a:pt x="199" y="6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2" y="29"/>
                  </a:lnTo>
                  <a:lnTo>
                    <a:pt x="150" y="23"/>
                  </a:lnTo>
                  <a:lnTo>
                    <a:pt x="136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1706"/>
            <p:cNvSpPr>
              <a:spLocks/>
            </p:cNvSpPr>
            <p:nvPr/>
          </p:nvSpPr>
          <p:spPr bwMode="auto">
            <a:xfrm>
              <a:off x="2493" y="3059"/>
              <a:ext cx="182" cy="361"/>
            </a:xfrm>
            <a:custGeom>
              <a:avLst/>
              <a:gdLst>
                <a:gd name="T0" fmla="*/ 86 w 182"/>
                <a:gd name="T1" fmla="*/ 0 h 361"/>
                <a:gd name="T2" fmla="*/ 86 w 182"/>
                <a:gd name="T3" fmla="*/ 60 h 361"/>
                <a:gd name="T4" fmla="*/ 174 w 182"/>
                <a:gd name="T5" fmla="*/ 60 h 361"/>
                <a:gd name="T6" fmla="*/ 151 w 182"/>
                <a:gd name="T7" fmla="*/ 85 h 361"/>
                <a:gd name="T8" fmla="*/ 83 w 182"/>
                <a:gd name="T9" fmla="*/ 85 h 361"/>
                <a:gd name="T10" fmla="*/ 83 w 182"/>
                <a:gd name="T11" fmla="*/ 267 h 361"/>
                <a:gd name="T12" fmla="*/ 83 w 182"/>
                <a:gd name="T13" fmla="*/ 267 h 361"/>
                <a:gd name="T14" fmla="*/ 83 w 182"/>
                <a:gd name="T15" fmla="*/ 284 h 361"/>
                <a:gd name="T16" fmla="*/ 86 w 182"/>
                <a:gd name="T17" fmla="*/ 296 h 361"/>
                <a:gd name="T18" fmla="*/ 91 w 182"/>
                <a:gd name="T19" fmla="*/ 307 h 361"/>
                <a:gd name="T20" fmla="*/ 97 w 182"/>
                <a:gd name="T21" fmla="*/ 318 h 361"/>
                <a:gd name="T22" fmla="*/ 105 w 182"/>
                <a:gd name="T23" fmla="*/ 324 h 361"/>
                <a:gd name="T24" fmla="*/ 117 w 182"/>
                <a:gd name="T25" fmla="*/ 330 h 361"/>
                <a:gd name="T26" fmla="*/ 128 w 182"/>
                <a:gd name="T27" fmla="*/ 333 h 361"/>
                <a:gd name="T28" fmla="*/ 142 w 182"/>
                <a:gd name="T29" fmla="*/ 335 h 361"/>
                <a:gd name="T30" fmla="*/ 142 w 182"/>
                <a:gd name="T31" fmla="*/ 335 h 361"/>
                <a:gd name="T32" fmla="*/ 157 w 182"/>
                <a:gd name="T33" fmla="*/ 333 h 361"/>
                <a:gd name="T34" fmla="*/ 165 w 182"/>
                <a:gd name="T35" fmla="*/ 330 h 361"/>
                <a:gd name="T36" fmla="*/ 165 w 182"/>
                <a:gd name="T37" fmla="*/ 330 h 361"/>
                <a:gd name="T38" fmla="*/ 182 w 182"/>
                <a:gd name="T39" fmla="*/ 318 h 361"/>
                <a:gd name="T40" fmla="*/ 182 w 182"/>
                <a:gd name="T41" fmla="*/ 318 h 361"/>
                <a:gd name="T42" fmla="*/ 182 w 182"/>
                <a:gd name="T43" fmla="*/ 324 h 361"/>
                <a:gd name="T44" fmla="*/ 179 w 182"/>
                <a:gd name="T45" fmla="*/ 333 h 361"/>
                <a:gd name="T46" fmla="*/ 162 w 182"/>
                <a:gd name="T47" fmla="*/ 347 h 361"/>
                <a:gd name="T48" fmla="*/ 162 w 182"/>
                <a:gd name="T49" fmla="*/ 347 h 361"/>
                <a:gd name="T50" fmla="*/ 154 w 182"/>
                <a:gd name="T51" fmla="*/ 352 h 361"/>
                <a:gd name="T52" fmla="*/ 142 w 182"/>
                <a:gd name="T53" fmla="*/ 358 h 361"/>
                <a:gd name="T54" fmla="*/ 131 w 182"/>
                <a:gd name="T55" fmla="*/ 361 h 361"/>
                <a:gd name="T56" fmla="*/ 117 w 182"/>
                <a:gd name="T57" fmla="*/ 361 h 361"/>
                <a:gd name="T58" fmla="*/ 117 w 182"/>
                <a:gd name="T59" fmla="*/ 361 h 361"/>
                <a:gd name="T60" fmla="*/ 100 w 182"/>
                <a:gd name="T61" fmla="*/ 361 h 361"/>
                <a:gd name="T62" fmla="*/ 83 w 182"/>
                <a:gd name="T63" fmla="*/ 355 h 361"/>
                <a:gd name="T64" fmla="*/ 66 w 182"/>
                <a:gd name="T65" fmla="*/ 347 h 361"/>
                <a:gd name="T66" fmla="*/ 54 w 182"/>
                <a:gd name="T67" fmla="*/ 335 h 361"/>
                <a:gd name="T68" fmla="*/ 54 w 182"/>
                <a:gd name="T69" fmla="*/ 335 h 361"/>
                <a:gd name="T70" fmla="*/ 43 w 182"/>
                <a:gd name="T71" fmla="*/ 324 h 361"/>
                <a:gd name="T72" fmla="*/ 34 w 182"/>
                <a:gd name="T73" fmla="*/ 307 h 361"/>
                <a:gd name="T74" fmla="*/ 29 w 182"/>
                <a:gd name="T75" fmla="*/ 290 h 361"/>
                <a:gd name="T76" fmla="*/ 29 w 182"/>
                <a:gd name="T77" fmla="*/ 267 h 361"/>
                <a:gd name="T78" fmla="*/ 29 w 182"/>
                <a:gd name="T79" fmla="*/ 85 h 361"/>
                <a:gd name="T80" fmla="*/ 0 w 182"/>
                <a:gd name="T81" fmla="*/ 85 h 361"/>
                <a:gd name="T82" fmla="*/ 86 w 182"/>
                <a:gd name="T83" fmla="*/ 0 h 361"/>
                <a:gd name="T84" fmla="*/ 86 w 182"/>
                <a:gd name="T85" fmla="*/ 0 h 3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82" h="361">
                  <a:moveTo>
                    <a:pt x="86" y="0"/>
                  </a:moveTo>
                  <a:lnTo>
                    <a:pt x="86" y="60"/>
                  </a:lnTo>
                  <a:lnTo>
                    <a:pt x="174" y="60"/>
                  </a:lnTo>
                  <a:lnTo>
                    <a:pt x="151" y="85"/>
                  </a:lnTo>
                  <a:lnTo>
                    <a:pt x="83" y="85"/>
                  </a:lnTo>
                  <a:lnTo>
                    <a:pt x="83" y="267"/>
                  </a:lnTo>
                  <a:lnTo>
                    <a:pt x="83" y="284"/>
                  </a:lnTo>
                  <a:lnTo>
                    <a:pt x="86" y="296"/>
                  </a:lnTo>
                  <a:lnTo>
                    <a:pt x="91" y="307"/>
                  </a:lnTo>
                  <a:lnTo>
                    <a:pt x="97" y="318"/>
                  </a:lnTo>
                  <a:lnTo>
                    <a:pt x="105" y="324"/>
                  </a:lnTo>
                  <a:lnTo>
                    <a:pt x="117" y="330"/>
                  </a:lnTo>
                  <a:lnTo>
                    <a:pt x="128" y="333"/>
                  </a:lnTo>
                  <a:lnTo>
                    <a:pt x="142" y="335"/>
                  </a:lnTo>
                  <a:lnTo>
                    <a:pt x="157" y="333"/>
                  </a:lnTo>
                  <a:lnTo>
                    <a:pt x="165" y="330"/>
                  </a:lnTo>
                  <a:lnTo>
                    <a:pt x="182" y="318"/>
                  </a:lnTo>
                  <a:lnTo>
                    <a:pt x="182" y="324"/>
                  </a:lnTo>
                  <a:lnTo>
                    <a:pt x="179" y="333"/>
                  </a:lnTo>
                  <a:lnTo>
                    <a:pt x="162" y="347"/>
                  </a:lnTo>
                  <a:lnTo>
                    <a:pt x="154" y="352"/>
                  </a:lnTo>
                  <a:lnTo>
                    <a:pt x="142" y="358"/>
                  </a:lnTo>
                  <a:lnTo>
                    <a:pt x="131" y="361"/>
                  </a:lnTo>
                  <a:lnTo>
                    <a:pt x="117" y="361"/>
                  </a:lnTo>
                  <a:lnTo>
                    <a:pt x="100" y="361"/>
                  </a:lnTo>
                  <a:lnTo>
                    <a:pt x="83" y="355"/>
                  </a:lnTo>
                  <a:lnTo>
                    <a:pt x="66" y="347"/>
                  </a:lnTo>
                  <a:lnTo>
                    <a:pt x="54" y="335"/>
                  </a:lnTo>
                  <a:lnTo>
                    <a:pt x="43" y="324"/>
                  </a:lnTo>
                  <a:lnTo>
                    <a:pt x="34" y="307"/>
                  </a:lnTo>
                  <a:lnTo>
                    <a:pt x="29" y="290"/>
                  </a:lnTo>
                  <a:lnTo>
                    <a:pt x="29" y="267"/>
                  </a:lnTo>
                  <a:lnTo>
                    <a:pt x="29" y="85"/>
                  </a:lnTo>
                  <a:lnTo>
                    <a:pt x="0" y="8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1707"/>
            <p:cNvSpPr>
              <a:spLocks/>
            </p:cNvSpPr>
            <p:nvPr/>
          </p:nvSpPr>
          <p:spPr bwMode="auto">
            <a:xfrm>
              <a:off x="2695" y="2971"/>
              <a:ext cx="290" cy="443"/>
            </a:xfrm>
            <a:custGeom>
              <a:avLst/>
              <a:gdLst>
                <a:gd name="T0" fmla="*/ 176 w 290"/>
                <a:gd name="T1" fmla="*/ 139 h 443"/>
                <a:gd name="T2" fmla="*/ 213 w 290"/>
                <a:gd name="T3" fmla="*/ 145 h 443"/>
                <a:gd name="T4" fmla="*/ 244 w 290"/>
                <a:gd name="T5" fmla="*/ 162 h 443"/>
                <a:gd name="T6" fmla="*/ 256 w 290"/>
                <a:gd name="T7" fmla="*/ 176 h 443"/>
                <a:gd name="T8" fmla="*/ 270 w 290"/>
                <a:gd name="T9" fmla="*/ 207 h 443"/>
                <a:gd name="T10" fmla="*/ 273 w 290"/>
                <a:gd name="T11" fmla="*/ 421 h 443"/>
                <a:gd name="T12" fmla="*/ 273 w 290"/>
                <a:gd name="T13" fmla="*/ 429 h 443"/>
                <a:gd name="T14" fmla="*/ 276 w 290"/>
                <a:gd name="T15" fmla="*/ 435 h 443"/>
                <a:gd name="T16" fmla="*/ 199 w 290"/>
                <a:gd name="T17" fmla="*/ 443 h 443"/>
                <a:gd name="T18" fmla="*/ 207 w 290"/>
                <a:gd name="T19" fmla="*/ 438 h 443"/>
                <a:gd name="T20" fmla="*/ 216 w 290"/>
                <a:gd name="T21" fmla="*/ 426 h 443"/>
                <a:gd name="T22" fmla="*/ 216 w 290"/>
                <a:gd name="T23" fmla="*/ 250 h 443"/>
                <a:gd name="T24" fmla="*/ 216 w 290"/>
                <a:gd name="T25" fmla="*/ 233 h 443"/>
                <a:gd name="T26" fmla="*/ 207 w 290"/>
                <a:gd name="T27" fmla="*/ 207 h 443"/>
                <a:gd name="T28" fmla="*/ 202 w 290"/>
                <a:gd name="T29" fmla="*/ 196 h 443"/>
                <a:gd name="T30" fmla="*/ 179 w 290"/>
                <a:gd name="T31" fmla="*/ 182 h 443"/>
                <a:gd name="T32" fmla="*/ 148 w 290"/>
                <a:gd name="T33" fmla="*/ 176 h 443"/>
                <a:gd name="T34" fmla="*/ 128 w 290"/>
                <a:gd name="T35" fmla="*/ 179 h 443"/>
                <a:gd name="T36" fmla="*/ 108 w 290"/>
                <a:gd name="T37" fmla="*/ 188 h 443"/>
                <a:gd name="T38" fmla="*/ 77 w 290"/>
                <a:gd name="T39" fmla="*/ 210 h 443"/>
                <a:gd name="T40" fmla="*/ 77 w 290"/>
                <a:gd name="T41" fmla="*/ 421 h 443"/>
                <a:gd name="T42" fmla="*/ 82 w 290"/>
                <a:gd name="T43" fmla="*/ 432 h 443"/>
                <a:gd name="T44" fmla="*/ 88 w 290"/>
                <a:gd name="T45" fmla="*/ 438 h 443"/>
                <a:gd name="T46" fmla="*/ 6 w 290"/>
                <a:gd name="T47" fmla="*/ 443 h 443"/>
                <a:gd name="T48" fmla="*/ 11 w 290"/>
                <a:gd name="T49" fmla="*/ 438 h 443"/>
                <a:gd name="T50" fmla="*/ 20 w 290"/>
                <a:gd name="T51" fmla="*/ 426 h 443"/>
                <a:gd name="T52" fmla="*/ 20 w 290"/>
                <a:gd name="T53" fmla="*/ 40 h 443"/>
                <a:gd name="T54" fmla="*/ 20 w 290"/>
                <a:gd name="T55" fmla="*/ 31 h 443"/>
                <a:gd name="T56" fmla="*/ 17 w 290"/>
                <a:gd name="T57" fmla="*/ 23 h 443"/>
                <a:gd name="T58" fmla="*/ 77 w 290"/>
                <a:gd name="T59" fmla="*/ 0 h 443"/>
                <a:gd name="T60" fmla="*/ 77 w 290"/>
                <a:gd name="T61" fmla="*/ 185 h 443"/>
                <a:gd name="T62" fmla="*/ 128 w 290"/>
                <a:gd name="T63" fmla="*/ 151 h 443"/>
                <a:gd name="T64" fmla="*/ 176 w 290"/>
                <a:gd name="T65" fmla="*/ 139 h 4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90" h="443">
                  <a:moveTo>
                    <a:pt x="176" y="139"/>
                  </a:moveTo>
                  <a:lnTo>
                    <a:pt x="176" y="139"/>
                  </a:lnTo>
                  <a:lnTo>
                    <a:pt x="193" y="139"/>
                  </a:lnTo>
                  <a:lnTo>
                    <a:pt x="213" y="145"/>
                  </a:lnTo>
                  <a:lnTo>
                    <a:pt x="230" y="153"/>
                  </a:lnTo>
                  <a:lnTo>
                    <a:pt x="244" y="162"/>
                  </a:lnTo>
                  <a:lnTo>
                    <a:pt x="256" y="176"/>
                  </a:lnTo>
                  <a:lnTo>
                    <a:pt x="264" y="190"/>
                  </a:lnTo>
                  <a:lnTo>
                    <a:pt x="270" y="207"/>
                  </a:lnTo>
                  <a:lnTo>
                    <a:pt x="273" y="227"/>
                  </a:lnTo>
                  <a:lnTo>
                    <a:pt x="273" y="421"/>
                  </a:lnTo>
                  <a:lnTo>
                    <a:pt x="273" y="429"/>
                  </a:lnTo>
                  <a:lnTo>
                    <a:pt x="276" y="435"/>
                  </a:lnTo>
                  <a:lnTo>
                    <a:pt x="290" y="443"/>
                  </a:lnTo>
                  <a:lnTo>
                    <a:pt x="199" y="443"/>
                  </a:lnTo>
                  <a:lnTo>
                    <a:pt x="207" y="438"/>
                  </a:lnTo>
                  <a:lnTo>
                    <a:pt x="213" y="432"/>
                  </a:lnTo>
                  <a:lnTo>
                    <a:pt x="216" y="426"/>
                  </a:lnTo>
                  <a:lnTo>
                    <a:pt x="216" y="421"/>
                  </a:lnTo>
                  <a:lnTo>
                    <a:pt x="216" y="250"/>
                  </a:lnTo>
                  <a:lnTo>
                    <a:pt x="216" y="233"/>
                  </a:lnTo>
                  <a:lnTo>
                    <a:pt x="213" y="219"/>
                  </a:lnTo>
                  <a:lnTo>
                    <a:pt x="207" y="207"/>
                  </a:lnTo>
                  <a:lnTo>
                    <a:pt x="202" y="196"/>
                  </a:lnTo>
                  <a:lnTo>
                    <a:pt x="190" y="188"/>
                  </a:lnTo>
                  <a:lnTo>
                    <a:pt x="179" y="182"/>
                  </a:lnTo>
                  <a:lnTo>
                    <a:pt x="165" y="179"/>
                  </a:lnTo>
                  <a:lnTo>
                    <a:pt x="148" y="176"/>
                  </a:lnTo>
                  <a:lnTo>
                    <a:pt x="128" y="179"/>
                  </a:lnTo>
                  <a:lnTo>
                    <a:pt x="108" y="188"/>
                  </a:lnTo>
                  <a:lnTo>
                    <a:pt x="91" y="196"/>
                  </a:lnTo>
                  <a:lnTo>
                    <a:pt x="77" y="210"/>
                  </a:lnTo>
                  <a:lnTo>
                    <a:pt x="77" y="421"/>
                  </a:lnTo>
                  <a:lnTo>
                    <a:pt x="80" y="426"/>
                  </a:lnTo>
                  <a:lnTo>
                    <a:pt x="82" y="432"/>
                  </a:lnTo>
                  <a:lnTo>
                    <a:pt x="88" y="438"/>
                  </a:lnTo>
                  <a:lnTo>
                    <a:pt x="97" y="443"/>
                  </a:lnTo>
                  <a:lnTo>
                    <a:pt x="6" y="443"/>
                  </a:lnTo>
                  <a:lnTo>
                    <a:pt x="11" y="438"/>
                  </a:lnTo>
                  <a:lnTo>
                    <a:pt x="17" y="432"/>
                  </a:lnTo>
                  <a:lnTo>
                    <a:pt x="20" y="426"/>
                  </a:lnTo>
                  <a:lnTo>
                    <a:pt x="20" y="421"/>
                  </a:lnTo>
                  <a:lnTo>
                    <a:pt x="20" y="40"/>
                  </a:lnTo>
                  <a:lnTo>
                    <a:pt x="20" y="31"/>
                  </a:lnTo>
                  <a:lnTo>
                    <a:pt x="17" y="23"/>
                  </a:lnTo>
                  <a:lnTo>
                    <a:pt x="0" y="14"/>
                  </a:lnTo>
                  <a:lnTo>
                    <a:pt x="77" y="0"/>
                  </a:lnTo>
                  <a:lnTo>
                    <a:pt x="77" y="185"/>
                  </a:lnTo>
                  <a:lnTo>
                    <a:pt x="102" y="165"/>
                  </a:lnTo>
                  <a:lnTo>
                    <a:pt x="128" y="151"/>
                  </a:lnTo>
                  <a:lnTo>
                    <a:pt x="153" y="142"/>
                  </a:lnTo>
                  <a:lnTo>
                    <a:pt x="176" y="13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1708"/>
            <p:cNvSpPr>
              <a:spLocks/>
            </p:cNvSpPr>
            <p:nvPr/>
          </p:nvSpPr>
          <p:spPr bwMode="auto">
            <a:xfrm>
              <a:off x="3274" y="3110"/>
              <a:ext cx="475" cy="304"/>
            </a:xfrm>
            <a:custGeom>
              <a:avLst/>
              <a:gdLst>
                <a:gd name="T0" fmla="*/ 364 w 475"/>
                <a:gd name="T1" fmla="*/ 0 h 304"/>
                <a:gd name="T2" fmla="*/ 398 w 475"/>
                <a:gd name="T3" fmla="*/ 6 h 304"/>
                <a:gd name="T4" fmla="*/ 429 w 475"/>
                <a:gd name="T5" fmla="*/ 23 h 304"/>
                <a:gd name="T6" fmla="*/ 444 w 475"/>
                <a:gd name="T7" fmla="*/ 37 h 304"/>
                <a:gd name="T8" fmla="*/ 458 w 475"/>
                <a:gd name="T9" fmla="*/ 68 h 304"/>
                <a:gd name="T10" fmla="*/ 458 w 475"/>
                <a:gd name="T11" fmla="*/ 282 h 304"/>
                <a:gd name="T12" fmla="*/ 461 w 475"/>
                <a:gd name="T13" fmla="*/ 287 h 304"/>
                <a:gd name="T14" fmla="*/ 463 w 475"/>
                <a:gd name="T15" fmla="*/ 293 h 304"/>
                <a:gd name="T16" fmla="*/ 387 w 475"/>
                <a:gd name="T17" fmla="*/ 304 h 304"/>
                <a:gd name="T18" fmla="*/ 392 w 475"/>
                <a:gd name="T19" fmla="*/ 299 h 304"/>
                <a:gd name="T20" fmla="*/ 404 w 475"/>
                <a:gd name="T21" fmla="*/ 287 h 304"/>
                <a:gd name="T22" fmla="*/ 404 w 475"/>
                <a:gd name="T23" fmla="*/ 108 h 304"/>
                <a:gd name="T24" fmla="*/ 404 w 475"/>
                <a:gd name="T25" fmla="*/ 91 h 304"/>
                <a:gd name="T26" fmla="*/ 395 w 475"/>
                <a:gd name="T27" fmla="*/ 66 h 304"/>
                <a:gd name="T28" fmla="*/ 387 w 475"/>
                <a:gd name="T29" fmla="*/ 57 h 304"/>
                <a:gd name="T30" fmla="*/ 367 w 475"/>
                <a:gd name="T31" fmla="*/ 43 h 304"/>
                <a:gd name="T32" fmla="*/ 336 w 475"/>
                <a:gd name="T33" fmla="*/ 37 h 304"/>
                <a:gd name="T34" fmla="*/ 316 w 475"/>
                <a:gd name="T35" fmla="*/ 40 h 304"/>
                <a:gd name="T36" fmla="*/ 282 w 475"/>
                <a:gd name="T37" fmla="*/ 60 h 304"/>
                <a:gd name="T38" fmla="*/ 267 w 475"/>
                <a:gd name="T39" fmla="*/ 77 h 304"/>
                <a:gd name="T40" fmla="*/ 267 w 475"/>
                <a:gd name="T41" fmla="*/ 282 h 304"/>
                <a:gd name="T42" fmla="*/ 270 w 475"/>
                <a:gd name="T43" fmla="*/ 287 h 304"/>
                <a:gd name="T44" fmla="*/ 273 w 475"/>
                <a:gd name="T45" fmla="*/ 293 h 304"/>
                <a:gd name="T46" fmla="*/ 194 w 475"/>
                <a:gd name="T47" fmla="*/ 304 h 304"/>
                <a:gd name="T48" fmla="*/ 202 w 475"/>
                <a:gd name="T49" fmla="*/ 299 h 304"/>
                <a:gd name="T50" fmla="*/ 211 w 475"/>
                <a:gd name="T51" fmla="*/ 287 h 304"/>
                <a:gd name="T52" fmla="*/ 211 w 475"/>
                <a:gd name="T53" fmla="*/ 105 h 304"/>
                <a:gd name="T54" fmla="*/ 211 w 475"/>
                <a:gd name="T55" fmla="*/ 88 h 304"/>
                <a:gd name="T56" fmla="*/ 202 w 475"/>
                <a:gd name="T57" fmla="*/ 63 h 304"/>
                <a:gd name="T58" fmla="*/ 185 w 475"/>
                <a:gd name="T59" fmla="*/ 46 h 304"/>
                <a:gd name="T60" fmla="*/ 160 w 475"/>
                <a:gd name="T61" fmla="*/ 37 h 304"/>
                <a:gd name="T62" fmla="*/ 145 w 475"/>
                <a:gd name="T63" fmla="*/ 37 h 304"/>
                <a:gd name="T64" fmla="*/ 108 w 475"/>
                <a:gd name="T65" fmla="*/ 46 h 304"/>
                <a:gd name="T66" fmla="*/ 80 w 475"/>
                <a:gd name="T67" fmla="*/ 68 h 304"/>
                <a:gd name="T68" fmla="*/ 80 w 475"/>
                <a:gd name="T69" fmla="*/ 282 h 304"/>
                <a:gd name="T70" fmla="*/ 83 w 475"/>
                <a:gd name="T71" fmla="*/ 293 h 304"/>
                <a:gd name="T72" fmla="*/ 97 w 475"/>
                <a:gd name="T73" fmla="*/ 304 h 304"/>
                <a:gd name="T74" fmla="*/ 6 w 475"/>
                <a:gd name="T75" fmla="*/ 304 h 304"/>
                <a:gd name="T76" fmla="*/ 20 w 475"/>
                <a:gd name="T77" fmla="*/ 293 h 304"/>
                <a:gd name="T78" fmla="*/ 23 w 475"/>
                <a:gd name="T79" fmla="*/ 282 h 304"/>
                <a:gd name="T80" fmla="*/ 23 w 475"/>
                <a:gd name="T81" fmla="*/ 40 h 304"/>
                <a:gd name="T82" fmla="*/ 18 w 475"/>
                <a:gd name="T83" fmla="*/ 23 h 304"/>
                <a:gd name="T84" fmla="*/ 9 w 475"/>
                <a:gd name="T85" fmla="*/ 17 h 304"/>
                <a:gd name="T86" fmla="*/ 80 w 475"/>
                <a:gd name="T87" fmla="*/ 0 h 304"/>
                <a:gd name="T88" fmla="*/ 80 w 475"/>
                <a:gd name="T89" fmla="*/ 43 h 304"/>
                <a:gd name="T90" fmla="*/ 123 w 475"/>
                <a:gd name="T91" fmla="*/ 14 h 304"/>
                <a:gd name="T92" fmla="*/ 134 w 475"/>
                <a:gd name="T93" fmla="*/ 9 h 304"/>
                <a:gd name="T94" fmla="*/ 160 w 475"/>
                <a:gd name="T95" fmla="*/ 0 h 304"/>
                <a:gd name="T96" fmla="*/ 174 w 475"/>
                <a:gd name="T97" fmla="*/ 0 h 304"/>
                <a:gd name="T98" fmla="*/ 202 w 475"/>
                <a:gd name="T99" fmla="*/ 3 h 304"/>
                <a:gd name="T100" fmla="*/ 228 w 475"/>
                <a:gd name="T101" fmla="*/ 14 h 304"/>
                <a:gd name="T102" fmla="*/ 239 w 475"/>
                <a:gd name="T103" fmla="*/ 23 h 304"/>
                <a:gd name="T104" fmla="*/ 256 w 475"/>
                <a:gd name="T105" fmla="*/ 43 h 304"/>
                <a:gd name="T106" fmla="*/ 262 w 475"/>
                <a:gd name="T107" fmla="*/ 57 h 304"/>
                <a:gd name="T108" fmla="*/ 307 w 475"/>
                <a:gd name="T109" fmla="*/ 17 h 304"/>
                <a:gd name="T110" fmla="*/ 321 w 475"/>
                <a:gd name="T111" fmla="*/ 9 h 304"/>
                <a:gd name="T112" fmla="*/ 350 w 475"/>
                <a:gd name="T113" fmla="*/ 0 h 304"/>
                <a:gd name="T114" fmla="*/ 364 w 475"/>
                <a:gd name="T115" fmla="*/ 0 h 30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5" h="304">
                  <a:moveTo>
                    <a:pt x="364" y="0"/>
                  </a:moveTo>
                  <a:lnTo>
                    <a:pt x="364" y="0"/>
                  </a:lnTo>
                  <a:lnTo>
                    <a:pt x="381" y="0"/>
                  </a:lnTo>
                  <a:lnTo>
                    <a:pt x="398" y="6"/>
                  </a:lnTo>
                  <a:lnTo>
                    <a:pt x="415" y="14"/>
                  </a:lnTo>
                  <a:lnTo>
                    <a:pt x="429" y="23"/>
                  </a:lnTo>
                  <a:lnTo>
                    <a:pt x="444" y="37"/>
                  </a:lnTo>
                  <a:lnTo>
                    <a:pt x="452" y="51"/>
                  </a:lnTo>
                  <a:lnTo>
                    <a:pt x="458" y="68"/>
                  </a:lnTo>
                  <a:lnTo>
                    <a:pt x="458" y="88"/>
                  </a:lnTo>
                  <a:lnTo>
                    <a:pt x="458" y="282"/>
                  </a:lnTo>
                  <a:lnTo>
                    <a:pt x="461" y="287"/>
                  </a:lnTo>
                  <a:lnTo>
                    <a:pt x="463" y="293"/>
                  </a:lnTo>
                  <a:lnTo>
                    <a:pt x="475" y="304"/>
                  </a:lnTo>
                  <a:lnTo>
                    <a:pt x="387" y="304"/>
                  </a:lnTo>
                  <a:lnTo>
                    <a:pt x="392" y="299"/>
                  </a:lnTo>
                  <a:lnTo>
                    <a:pt x="398" y="293"/>
                  </a:lnTo>
                  <a:lnTo>
                    <a:pt x="404" y="287"/>
                  </a:lnTo>
                  <a:lnTo>
                    <a:pt x="404" y="282"/>
                  </a:lnTo>
                  <a:lnTo>
                    <a:pt x="404" y="108"/>
                  </a:lnTo>
                  <a:lnTo>
                    <a:pt x="404" y="91"/>
                  </a:lnTo>
                  <a:lnTo>
                    <a:pt x="401" y="80"/>
                  </a:lnTo>
                  <a:lnTo>
                    <a:pt x="395" y="66"/>
                  </a:lnTo>
                  <a:lnTo>
                    <a:pt x="387" y="57"/>
                  </a:lnTo>
                  <a:lnTo>
                    <a:pt x="378" y="49"/>
                  </a:lnTo>
                  <a:lnTo>
                    <a:pt x="367" y="43"/>
                  </a:lnTo>
                  <a:lnTo>
                    <a:pt x="353" y="37"/>
                  </a:lnTo>
                  <a:lnTo>
                    <a:pt x="336" y="37"/>
                  </a:lnTo>
                  <a:lnTo>
                    <a:pt x="316" y="40"/>
                  </a:lnTo>
                  <a:lnTo>
                    <a:pt x="299" y="46"/>
                  </a:lnTo>
                  <a:lnTo>
                    <a:pt x="282" y="60"/>
                  </a:lnTo>
                  <a:lnTo>
                    <a:pt x="267" y="77"/>
                  </a:lnTo>
                  <a:lnTo>
                    <a:pt x="267" y="85"/>
                  </a:lnTo>
                  <a:lnTo>
                    <a:pt x="267" y="282"/>
                  </a:lnTo>
                  <a:lnTo>
                    <a:pt x="270" y="287"/>
                  </a:lnTo>
                  <a:lnTo>
                    <a:pt x="273" y="293"/>
                  </a:lnTo>
                  <a:lnTo>
                    <a:pt x="285" y="304"/>
                  </a:lnTo>
                  <a:lnTo>
                    <a:pt x="194" y="304"/>
                  </a:lnTo>
                  <a:lnTo>
                    <a:pt x="202" y="299"/>
                  </a:lnTo>
                  <a:lnTo>
                    <a:pt x="208" y="293"/>
                  </a:lnTo>
                  <a:lnTo>
                    <a:pt x="211" y="287"/>
                  </a:lnTo>
                  <a:lnTo>
                    <a:pt x="211" y="282"/>
                  </a:lnTo>
                  <a:lnTo>
                    <a:pt x="211" y="105"/>
                  </a:lnTo>
                  <a:lnTo>
                    <a:pt x="211" y="88"/>
                  </a:lnTo>
                  <a:lnTo>
                    <a:pt x="208" y="74"/>
                  </a:lnTo>
                  <a:lnTo>
                    <a:pt x="202" y="63"/>
                  </a:lnTo>
                  <a:lnTo>
                    <a:pt x="194" y="54"/>
                  </a:lnTo>
                  <a:lnTo>
                    <a:pt x="185" y="46"/>
                  </a:lnTo>
                  <a:lnTo>
                    <a:pt x="174" y="40"/>
                  </a:lnTo>
                  <a:lnTo>
                    <a:pt x="160" y="37"/>
                  </a:lnTo>
                  <a:lnTo>
                    <a:pt x="145" y="37"/>
                  </a:lnTo>
                  <a:lnTo>
                    <a:pt x="125" y="40"/>
                  </a:lnTo>
                  <a:lnTo>
                    <a:pt x="108" y="46"/>
                  </a:lnTo>
                  <a:lnTo>
                    <a:pt x="94" y="54"/>
                  </a:lnTo>
                  <a:lnTo>
                    <a:pt x="80" y="68"/>
                  </a:lnTo>
                  <a:lnTo>
                    <a:pt x="80" y="282"/>
                  </a:lnTo>
                  <a:lnTo>
                    <a:pt x="80" y="287"/>
                  </a:lnTo>
                  <a:lnTo>
                    <a:pt x="83" y="293"/>
                  </a:lnTo>
                  <a:lnTo>
                    <a:pt x="97" y="304"/>
                  </a:lnTo>
                  <a:lnTo>
                    <a:pt x="6" y="304"/>
                  </a:lnTo>
                  <a:lnTo>
                    <a:pt x="15" y="299"/>
                  </a:lnTo>
                  <a:lnTo>
                    <a:pt x="20" y="293"/>
                  </a:lnTo>
                  <a:lnTo>
                    <a:pt x="23" y="287"/>
                  </a:lnTo>
                  <a:lnTo>
                    <a:pt x="23" y="282"/>
                  </a:lnTo>
                  <a:lnTo>
                    <a:pt x="23" y="40"/>
                  </a:lnTo>
                  <a:lnTo>
                    <a:pt x="23" y="31"/>
                  </a:lnTo>
                  <a:lnTo>
                    <a:pt x="18" y="23"/>
                  </a:lnTo>
                  <a:lnTo>
                    <a:pt x="9" y="17"/>
                  </a:lnTo>
                  <a:lnTo>
                    <a:pt x="0" y="14"/>
                  </a:lnTo>
                  <a:lnTo>
                    <a:pt x="80" y="0"/>
                  </a:lnTo>
                  <a:lnTo>
                    <a:pt x="80" y="43"/>
                  </a:lnTo>
                  <a:lnTo>
                    <a:pt x="100" y="29"/>
                  </a:lnTo>
                  <a:lnTo>
                    <a:pt x="123" y="14"/>
                  </a:lnTo>
                  <a:lnTo>
                    <a:pt x="134" y="9"/>
                  </a:lnTo>
                  <a:lnTo>
                    <a:pt x="145" y="3"/>
                  </a:lnTo>
                  <a:lnTo>
                    <a:pt x="160" y="0"/>
                  </a:lnTo>
                  <a:lnTo>
                    <a:pt x="174" y="0"/>
                  </a:lnTo>
                  <a:lnTo>
                    <a:pt x="188" y="0"/>
                  </a:lnTo>
                  <a:lnTo>
                    <a:pt x="202" y="3"/>
                  </a:lnTo>
                  <a:lnTo>
                    <a:pt x="213" y="9"/>
                  </a:lnTo>
                  <a:lnTo>
                    <a:pt x="228" y="14"/>
                  </a:lnTo>
                  <a:lnTo>
                    <a:pt x="239" y="23"/>
                  </a:lnTo>
                  <a:lnTo>
                    <a:pt x="248" y="31"/>
                  </a:lnTo>
                  <a:lnTo>
                    <a:pt x="256" y="43"/>
                  </a:lnTo>
                  <a:lnTo>
                    <a:pt x="262" y="57"/>
                  </a:lnTo>
                  <a:lnTo>
                    <a:pt x="282" y="34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6" y="3"/>
                  </a:lnTo>
                  <a:lnTo>
                    <a:pt x="350" y="0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709"/>
            <p:cNvSpPr>
              <a:spLocks/>
            </p:cNvSpPr>
            <p:nvPr/>
          </p:nvSpPr>
          <p:spPr bwMode="auto">
            <a:xfrm>
              <a:off x="4070" y="3059"/>
              <a:ext cx="184" cy="361"/>
            </a:xfrm>
            <a:custGeom>
              <a:avLst/>
              <a:gdLst>
                <a:gd name="T0" fmla="*/ 85 w 184"/>
                <a:gd name="T1" fmla="*/ 0 h 361"/>
                <a:gd name="T2" fmla="*/ 85 w 184"/>
                <a:gd name="T3" fmla="*/ 60 h 361"/>
                <a:gd name="T4" fmla="*/ 173 w 184"/>
                <a:gd name="T5" fmla="*/ 60 h 361"/>
                <a:gd name="T6" fmla="*/ 150 w 184"/>
                <a:gd name="T7" fmla="*/ 85 h 361"/>
                <a:gd name="T8" fmla="*/ 82 w 184"/>
                <a:gd name="T9" fmla="*/ 85 h 361"/>
                <a:gd name="T10" fmla="*/ 82 w 184"/>
                <a:gd name="T11" fmla="*/ 267 h 361"/>
                <a:gd name="T12" fmla="*/ 82 w 184"/>
                <a:gd name="T13" fmla="*/ 267 h 361"/>
                <a:gd name="T14" fmla="*/ 85 w 184"/>
                <a:gd name="T15" fmla="*/ 284 h 361"/>
                <a:gd name="T16" fmla="*/ 88 w 184"/>
                <a:gd name="T17" fmla="*/ 296 h 361"/>
                <a:gd name="T18" fmla="*/ 91 w 184"/>
                <a:gd name="T19" fmla="*/ 307 h 361"/>
                <a:gd name="T20" fmla="*/ 99 w 184"/>
                <a:gd name="T21" fmla="*/ 318 h 361"/>
                <a:gd name="T22" fmla="*/ 105 w 184"/>
                <a:gd name="T23" fmla="*/ 324 h 361"/>
                <a:gd name="T24" fmla="*/ 116 w 184"/>
                <a:gd name="T25" fmla="*/ 330 h 361"/>
                <a:gd name="T26" fmla="*/ 128 w 184"/>
                <a:gd name="T27" fmla="*/ 333 h 361"/>
                <a:gd name="T28" fmla="*/ 142 w 184"/>
                <a:gd name="T29" fmla="*/ 335 h 361"/>
                <a:gd name="T30" fmla="*/ 142 w 184"/>
                <a:gd name="T31" fmla="*/ 335 h 361"/>
                <a:gd name="T32" fmla="*/ 156 w 184"/>
                <a:gd name="T33" fmla="*/ 333 h 361"/>
                <a:gd name="T34" fmla="*/ 165 w 184"/>
                <a:gd name="T35" fmla="*/ 330 h 361"/>
                <a:gd name="T36" fmla="*/ 165 w 184"/>
                <a:gd name="T37" fmla="*/ 330 h 361"/>
                <a:gd name="T38" fmla="*/ 184 w 184"/>
                <a:gd name="T39" fmla="*/ 318 h 361"/>
                <a:gd name="T40" fmla="*/ 184 w 184"/>
                <a:gd name="T41" fmla="*/ 318 h 361"/>
                <a:gd name="T42" fmla="*/ 182 w 184"/>
                <a:gd name="T43" fmla="*/ 324 h 361"/>
                <a:gd name="T44" fmla="*/ 179 w 184"/>
                <a:gd name="T45" fmla="*/ 333 h 361"/>
                <a:gd name="T46" fmla="*/ 162 w 184"/>
                <a:gd name="T47" fmla="*/ 347 h 361"/>
                <a:gd name="T48" fmla="*/ 162 w 184"/>
                <a:gd name="T49" fmla="*/ 347 h 361"/>
                <a:gd name="T50" fmla="*/ 153 w 184"/>
                <a:gd name="T51" fmla="*/ 352 h 361"/>
                <a:gd name="T52" fmla="*/ 142 w 184"/>
                <a:gd name="T53" fmla="*/ 358 h 361"/>
                <a:gd name="T54" fmla="*/ 130 w 184"/>
                <a:gd name="T55" fmla="*/ 361 h 361"/>
                <a:gd name="T56" fmla="*/ 119 w 184"/>
                <a:gd name="T57" fmla="*/ 361 h 361"/>
                <a:gd name="T58" fmla="*/ 119 w 184"/>
                <a:gd name="T59" fmla="*/ 361 h 361"/>
                <a:gd name="T60" fmla="*/ 99 w 184"/>
                <a:gd name="T61" fmla="*/ 361 h 361"/>
                <a:gd name="T62" fmla="*/ 82 w 184"/>
                <a:gd name="T63" fmla="*/ 355 h 361"/>
                <a:gd name="T64" fmla="*/ 65 w 184"/>
                <a:gd name="T65" fmla="*/ 347 h 361"/>
                <a:gd name="T66" fmla="*/ 54 w 184"/>
                <a:gd name="T67" fmla="*/ 335 h 361"/>
                <a:gd name="T68" fmla="*/ 54 w 184"/>
                <a:gd name="T69" fmla="*/ 335 h 361"/>
                <a:gd name="T70" fmla="*/ 42 w 184"/>
                <a:gd name="T71" fmla="*/ 324 h 361"/>
                <a:gd name="T72" fmla="*/ 34 w 184"/>
                <a:gd name="T73" fmla="*/ 307 h 361"/>
                <a:gd name="T74" fmla="*/ 31 w 184"/>
                <a:gd name="T75" fmla="*/ 290 h 361"/>
                <a:gd name="T76" fmla="*/ 28 w 184"/>
                <a:gd name="T77" fmla="*/ 267 h 361"/>
                <a:gd name="T78" fmla="*/ 28 w 184"/>
                <a:gd name="T79" fmla="*/ 85 h 361"/>
                <a:gd name="T80" fmla="*/ 0 w 184"/>
                <a:gd name="T81" fmla="*/ 85 h 361"/>
                <a:gd name="T82" fmla="*/ 85 w 184"/>
                <a:gd name="T83" fmla="*/ 0 h 361"/>
                <a:gd name="T84" fmla="*/ 85 w 184"/>
                <a:gd name="T85" fmla="*/ 0 h 3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84" h="361">
                  <a:moveTo>
                    <a:pt x="85" y="0"/>
                  </a:moveTo>
                  <a:lnTo>
                    <a:pt x="85" y="60"/>
                  </a:lnTo>
                  <a:lnTo>
                    <a:pt x="173" y="60"/>
                  </a:lnTo>
                  <a:lnTo>
                    <a:pt x="150" y="85"/>
                  </a:lnTo>
                  <a:lnTo>
                    <a:pt x="82" y="85"/>
                  </a:lnTo>
                  <a:lnTo>
                    <a:pt x="82" y="267"/>
                  </a:lnTo>
                  <a:lnTo>
                    <a:pt x="85" y="284"/>
                  </a:lnTo>
                  <a:lnTo>
                    <a:pt x="88" y="296"/>
                  </a:lnTo>
                  <a:lnTo>
                    <a:pt x="91" y="307"/>
                  </a:lnTo>
                  <a:lnTo>
                    <a:pt x="99" y="318"/>
                  </a:lnTo>
                  <a:lnTo>
                    <a:pt x="105" y="324"/>
                  </a:lnTo>
                  <a:lnTo>
                    <a:pt x="116" y="330"/>
                  </a:lnTo>
                  <a:lnTo>
                    <a:pt x="128" y="333"/>
                  </a:lnTo>
                  <a:lnTo>
                    <a:pt x="142" y="335"/>
                  </a:lnTo>
                  <a:lnTo>
                    <a:pt x="156" y="333"/>
                  </a:lnTo>
                  <a:lnTo>
                    <a:pt x="165" y="330"/>
                  </a:lnTo>
                  <a:lnTo>
                    <a:pt x="184" y="318"/>
                  </a:lnTo>
                  <a:lnTo>
                    <a:pt x="182" y="324"/>
                  </a:lnTo>
                  <a:lnTo>
                    <a:pt x="179" y="333"/>
                  </a:lnTo>
                  <a:lnTo>
                    <a:pt x="162" y="347"/>
                  </a:lnTo>
                  <a:lnTo>
                    <a:pt x="153" y="352"/>
                  </a:lnTo>
                  <a:lnTo>
                    <a:pt x="142" y="358"/>
                  </a:lnTo>
                  <a:lnTo>
                    <a:pt x="130" y="361"/>
                  </a:lnTo>
                  <a:lnTo>
                    <a:pt x="119" y="361"/>
                  </a:lnTo>
                  <a:lnTo>
                    <a:pt x="99" y="361"/>
                  </a:lnTo>
                  <a:lnTo>
                    <a:pt x="82" y="355"/>
                  </a:lnTo>
                  <a:lnTo>
                    <a:pt x="65" y="347"/>
                  </a:lnTo>
                  <a:lnTo>
                    <a:pt x="54" y="335"/>
                  </a:lnTo>
                  <a:lnTo>
                    <a:pt x="42" y="324"/>
                  </a:lnTo>
                  <a:lnTo>
                    <a:pt x="34" y="307"/>
                  </a:lnTo>
                  <a:lnTo>
                    <a:pt x="31" y="290"/>
                  </a:lnTo>
                  <a:lnTo>
                    <a:pt x="28" y="267"/>
                  </a:lnTo>
                  <a:lnTo>
                    <a:pt x="28" y="85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710"/>
            <p:cNvSpPr>
              <a:spLocks noEditPoints="1"/>
            </p:cNvSpPr>
            <p:nvPr/>
          </p:nvSpPr>
          <p:spPr bwMode="auto">
            <a:xfrm>
              <a:off x="4252" y="3110"/>
              <a:ext cx="284" cy="310"/>
            </a:xfrm>
            <a:custGeom>
              <a:avLst/>
              <a:gdLst>
                <a:gd name="T0" fmla="*/ 144 w 284"/>
                <a:gd name="T1" fmla="*/ 0 h 310"/>
                <a:gd name="T2" fmla="*/ 184 w 284"/>
                <a:gd name="T3" fmla="*/ 6 h 310"/>
                <a:gd name="T4" fmla="*/ 221 w 284"/>
                <a:gd name="T5" fmla="*/ 23 h 310"/>
                <a:gd name="T6" fmla="*/ 235 w 284"/>
                <a:gd name="T7" fmla="*/ 34 h 310"/>
                <a:gd name="T8" fmla="*/ 261 w 284"/>
                <a:gd name="T9" fmla="*/ 63 h 310"/>
                <a:gd name="T10" fmla="*/ 269 w 284"/>
                <a:gd name="T11" fmla="*/ 80 h 310"/>
                <a:gd name="T12" fmla="*/ 281 w 284"/>
                <a:gd name="T13" fmla="*/ 117 h 310"/>
                <a:gd name="T14" fmla="*/ 284 w 284"/>
                <a:gd name="T15" fmla="*/ 156 h 310"/>
                <a:gd name="T16" fmla="*/ 284 w 284"/>
                <a:gd name="T17" fmla="*/ 174 h 310"/>
                <a:gd name="T18" fmla="*/ 272 w 284"/>
                <a:gd name="T19" fmla="*/ 210 h 310"/>
                <a:gd name="T20" fmla="*/ 267 w 284"/>
                <a:gd name="T21" fmla="*/ 230 h 310"/>
                <a:gd name="T22" fmla="*/ 244 w 284"/>
                <a:gd name="T23" fmla="*/ 262 h 310"/>
                <a:gd name="T24" fmla="*/ 215 w 284"/>
                <a:gd name="T25" fmla="*/ 290 h 310"/>
                <a:gd name="T26" fmla="*/ 198 w 284"/>
                <a:gd name="T27" fmla="*/ 299 h 310"/>
                <a:gd name="T28" fmla="*/ 161 w 284"/>
                <a:gd name="T29" fmla="*/ 310 h 310"/>
                <a:gd name="T30" fmla="*/ 142 w 284"/>
                <a:gd name="T31" fmla="*/ 310 h 310"/>
                <a:gd name="T32" fmla="*/ 93 w 284"/>
                <a:gd name="T33" fmla="*/ 304 h 310"/>
                <a:gd name="T34" fmla="*/ 68 w 284"/>
                <a:gd name="T35" fmla="*/ 293 h 310"/>
                <a:gd name="T36" fmla="*/ 45 w 284"/>
                <a:gd name="T37" fmla="*/ 273 h 310"/>
                <a:gd name="T38" fmla="*/ 36 w 284"/>
                <a:gd name="T39" fmla="*/ 264 h 310"/>
                <a:gd name="T40" fmla="*/ 11 w 284"/>
                <a:gd name="T41" fmla="*/ 213 h 310"/>
                <a:gd name="T42" fmla="*/ 0 w 284"/>
                <a:gd name="T43" fmla="*/ 156 h 310"/>
                <a:gd name="T44" fmla="*/ 2 w 284"/>
                <a:gd name="T45" fmla="*/ 137 h 310"/>
                <a:gd name="T46" fmla="*/ 11 w 284"/>
                <a:gd name="T47" fmla="*/ 100 h 310"/>
                <a:gd name="T48" fmla="*/ 19 w 284"/>
                <a:gd name="T49" fmla="*/ 80 h 310"/>
                <a:gd name="T50" fmla="*/ 39 w 284"/>
                <a:gd name="T51" fmla="*/ 49 h 310"/>
                <a:gd name="T52" fmla="*/ 68 w 284"/>
                <a:gd name="T53" fmla="*/ 23 h 310"/>
                <a:gd name="T54" fmla="*/ 85 w 284"/>
                <a:gd name="T55" fmla="*/ 12 h 310"/>
                <a:gd name="T56" fmla="*/ 122 w 284"/>
                <a:gd name="T57" fmla="*/ 0 h 310"/>
                <a:gd name="T58" fmla="*/ 144 w 284"/>
                <a:gd name="T59" fmla="*/ 0 h 310"/>
                <a:gd name="T60" fmla="*/ 139 w 284"/>
                <a:gd name="T61" fmla="*/ 23 h 310"/>
                <a:gd name="T62" fmla="*/ 102 w 284"/>
                <a:gd name="T63" fmla="*/ 34 h 310"/>
                <a:gd name="T64" fmla="*/ 76 w 284"/>
                <a:gd name="T65" fmla="*/ 66 h 310"/>
                <a:gd name="T66" fmla="*/ 68 w 284"/>
                <a:gd name="T67" fmla="*/ 85 h 310"/>
                <a:gd name="T68" fmla="*/ 59 w 284"/>
                <a:gd name="T69" fmla="*/ 131 h 310"/>
                <a:gd name="T70" fmla="*/ 59 w 284"/>
                <a:gd name="T71" fmla="*/ 159 h 310"/>
                <a:gd name="T72" fmla="*/ 68 w 284"/>
                <a:gd name="T73" fmla="*/ 210 h 310"/>
                <a:gd name="T74" fmla="*/ 85 w 284"/>
                <a:gd name="T75" fmla="*/ 250 h 310"/>
                <a:gd name="T76" fmla="*/ 96 w 284"/>
                <a:gd name="T77" fmla="*/ 267 h 310"/>
                <a:gd name="T78" fmla="*/ 127 w 284"/>
                <a:gd name="T79" fmla="*/ 284 h 310"/>
                <a:gd name="T80" fmla="*/ 147 w 284"/>
                <a:gd name="T81" fmla="*/ 284 h 310"/>
                <a:gd name="T82" fmla="*/ 181 w 284"/>
                <a:gd name="T83" fmla="*/ 273 h 310"/>
                <a:gd name="T84" fmla="*/ 207 w 284"/>
                <a:gd name="T85" fmla="*/ 245 h 310"/>
                <a:gd name="T86" fmla="*/ 215 w 284"/>
                <a:gd name="T87" fmla="*/ 225 h 310"/>
                <a:gd name="T88" fmla="*/ 224 w 284"/>
                <a:gd name="T89" fmla="*/ 179 h 310"/>
                <a:gd name="T90" fmla="*/ 224 w 284"/>
                <a:gd name="T91" fmla="*/ 151 h 310"/>
                <a:gd name="T92" fmla="*/ 213 w 284"/>
                <a:gd name="T93" fmla="*/ 85 h 310"/>
                <a:gd name="T94" fmla="*/ 201 w 284"/>
                <a:gd name="T95" fmla="*/ 60 h 310"/>
                <a:gd name="T96" fmla="*/ 184 w 284"/>
                <a:gd name="T97" fmla="*/ 40 h 310"/>
                <a:gd name="T98" fmla="*/ 164 w 284"/>
                <a:gd name="T99" fmla="*/ 29 h 310"/>
                <a:gd name="T100" fmla="*/ 139 w 284"/>
                <a:gd name="T101" fmla="*/ 23 h 3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84" h="310">
                  <a:moveTo>
                    <a:pt x="144" y="0"/>
                  </a:moveTo>
                  <a:lnTo>
                    <a:pt x="144" y="0"/>
                  </a:lnTo>
                  <a:lnTo>
                    <a:pt x="164" y="0"/>
                  </a:lnTo>
                  <a:lnTo>
                    <a:pt x="184" y="6"/>
                  </a:lnTo>
                  <a:lnTo>
                    <a:pt x="204" y="12"/>
                  </a:lnTo>
                  <a:lnTo>
                    <a:pt x="221" y="23"/>
                  </a:lnTo>
                  <a:lnTo>
                    <a:pt x="235" y="34"/>
                  </a:lnTo>
                  <a:lnTo>
                    <a:pt x="250" y="49"/>
                  </a:lnTo>
                  <a:lnTo>
                    <a:pt x="261" y="63"/>
                  </a:lnTo>
                  <a:lnTo>
                    <a:pt x="269" y="80"/>
                  </a:lnTo>
                  <a:lnTo>
                    <a:pt x="275" y="100"/>
                  </a:lnTo>
                  <a:lnTo>
                    <a:pt x="281" y="117"/>
                  </a:lnTo>
                  <a:lnTo>
                    <a:pt x="284" y="137"/>
                  </a:lnTo>
                  <a:lnTo>
                    <a:pt x="284" y="156"/>
                  </a:lnTo>
                  <a:lnTo>
                    <a:pt x="284" y="174"/>
                  </a:lnTo>
                  <a:lnTo>
                    <a:pt x="278" y="193"/>
                  </a:lnTo>
                  <a:lnTo>
                    <a:pt x="272" y="210"/>
                  </a:lnTo>
                  <a:lnTo>
                    <a:pt x="267" y="230"/>
                  </a:lnTo>
                  <a:lnTo>
                    <a:pt x="255" y="247"/>
                  </a:lnTo>
                  <a:lnTo>
                    <a:pt x="244" y="262"/>
                  </a:lnTo>
                  <a:lnTo>
                    <a:pt x="230" y="276"/>
                  </a:lnTo>
                  <a:lnTo>
                    <a:pt x="215" y="290"/>
                  </a:lnTo>
                  <a:lnTo>
                    <a:pt x="198" y="299"/>
                  </a:lnTo>
                  <a:lnTo>
                    <a:pt x="181" y="304"/>
                  </a:lnTo>
                  <a:lnTo>
                    <a:pt x="161" y="310"/>
                  </a:lnTo>
                  <a:lnTo>
                    <a:pt x="142" y="310"/>
                  </a:lnTo>
                  <a:lnTo>
                    <a:pt x="110" y="307"/>
                  </a:lnTo>
                  <a:lnTo>
                    <a:pt x="93" y="304"/>
                  </a:lnTo>
                  <a:lnTo>
                    <a:pt x="82" y="299"/>
                  </a:lnTo>
                  <a:lnTo>
                    <a:pt x="68" y="293"/>
                  </a:lnTo>
                  <a:lnTo>
                    <a:pt x="56" y="284"/>
                  </a:lnTo>
                  <a:lnTo>
                    <a:pt x="45" y="273"/>
                  </a:lnTo>
                  <a:lnTo>
                    <a:pt x="36" y="264"/>
                  </a:lnTo>
                  <a:lnTo>
                    <a:pt x="19" y="239"/>
                  </a:lnTo>
                  <a:lnTo>
                    <a:pt x="11" y="213"/>
                  </a:lnTo>
                  <a:lnTo>
                    <a:pt x="2" y="185"/>
                  </a:lnTo>
                  <a:lnTo>
                    <a:pt x="0" y="156"/>
                  </a:lnTo>
                  <a:lnTo>
                    <a:pt x="2" y="137"/>
                  </a:lnTo>
                  <a:lnTo>
                    <a:pt x="5" y="117"/>
                  </a:lnTo>
                  <a:lnTo>
                    <a:pt x="11" y="100"/>
                  </a:lnTo>
                  <a:lnTo>
                    <a:pt x="19" y="80"/>
                  </a:lnTo>
                  <a:lnTo>
                    <a:pt x="28" y="63"/>
                  </a:lnTo>
                  <a:lnTo>
                    <a:pt x="39" y="49"/>
                  </a:lnTo>
                  <a:lnTo>
                    <a:pt x="54" y="34"/>
                  </a:lnTo>
                  <a:lnTo>
                    <a:pt x="68" y="23"/>
                  </a:lnTo>
                  <a:lnTo>
                    <a:pt x="85" y="12"/>
                  </a:lnTo>
                  <a:lnTo>
                    <a:pt x="105" y="6"/>
                  </a:lnTo>
                  <a:lnTo>
                    <a:pt x="122" y="0"/>
                  </a:lnTo>
                  <a:lnTo>
                    <a:pt x="144" y="0"/>
                  </a:lnTo>
                  <a:close/>
                  <a:moveTo>
                    <a:pt x="139" y="23"/>
                  </a:moveTo>
                  <a:lnTo>
                    <a:pt x="139" y="23"/>
                  </a:lnTo>
                  <a:lnTo>
                    <a:pt x="119" y="26"/>
                  </a:lnTo>
                  <a:lnTo>
                    <a:pt x="102" y="34"/>
                  </a:lnTo>
                  <a:lnTo>
                    <a:pt x="88" y="49"/>
                  </a:lnTo>
                  <a:lnTo>
                    <a:pt x="76" y="66"/>
                  </a:lnTo>
                  <a:lnTo>
                    <a:pt x="68" y="85"/>
                  </a:lnTo>
                  <a:lnTo>
                    <a:pt x="62" y="108"/>
                  </a:lnTo>
                  <a:lnTo>
                    <a:pt x="59" y="131"/>
                  </a:lnTo>
                  <a:lnTo>
                    <a:pt x="59" y="159"/>
                  </a:lnTo>
                  <a:lnTo>
                    <a:pt x="62" y="185"/>
                  </a:lnTo>
                  <a:lnTo>
                    <a:pt x="68" y="210"/>
                  </a:lnTo>
                  <a:lnTo>
                    <a:pt x="73" y="230"/>
                  </a:lnTo>
                  <a:lnTo>
                    <a:pt x="85" y="250"/>
                  </a:lnTo>
                  <a:lnTo>
                    <a:pt x="96" y="267"/>
                  </a:lnTo>
                  <a:lnTo>
                    <a:pt x="113" y="279"/>
                  </a:lnTo>
                  <a:lnTo>
                    <a:pt x="127" y="284"/>
                  </a:lnTo>
                  <a:lnTo>
                    <a:pt x="147" y="284"/>
                  </a:lnTo>
                  <a:lnTo>
                    <a:pt x="164" y="282"/>
                  </a:lnTo>
                  <a:lnTo>
                    <a:pt x="181" y="273"/>
                  </a:lnTo>
                  <a:lnTo>
                    <a:pt x="196" y="262"/>
                  </a:lnTo>
                  <a:lnTo>
                    <a:pt x="207" y="245"/>
                  </a:lnTo>
                  <a:lnTo>
                    <a:pt x="215" y="225"/>
                  </a:lnTo>
                  <a:lnTo>
                    <a:pt x="221" y="202"/>
                  </a:lnTo>
                  <a:lnTo>
                    <a:pt x="224" y="179"/>
                  </a:lnTo>
                  <a:lnTo>
                    <a:pt x="224" y="151"/>
                  </a:lnTo>
                  <a:lnTo>
                    <a:pt x="221" y="117"/>
                  </a:lnTo>
                  <a:lnTo>
                    <a:pt x="213" y="85"/>
                  </a:lnTo>
                  <a:lnTo>
                    <a:pt x="201" y="60"/>
                  </a:lnTo>
                  <a:lnTo>
                    <a:pt x="184" y="40"/>
                  </a:lnTo>
                  <a:lnTo>
                    <a:pt x="176" y="31"/>
                  </a:lnTo>
                  <a:lnTo>
                    <a:pt x="164" y="29"/>
                  </a:lnTo>
                  <a:lnTo>
                    <a:pt x="150" y="23"/>
                  </a:lnTo>
                  <a:lnTo>
                    <a:pt x="13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711"/>
            <p:cNvSpPr>
              <a:spLocks/>
            </p:cNvSpPr>
            <p:nvPr/>
          </p:nvSpPr>
          <p:spPr bwMode="auto">
            <a:xfrm>
              <a:off x="4547" y="3110"/>
              <a:ext cx="284" cy="304"/>
            </a:xfrm>
            <a:custGeom>
              <a:avLst/>
              <a:gdLst>
                <a:gd name="T0" fmla="*/ 170 w 284"/>
                <a:gd name="T1" fmla="*/ 0 h 304"/>
                <a:gd name="T2" fmla="*/ 219 w 284"/>
                <a:gd name="T3" fmla="*/ 12 h 304"/>
                <a:gd name="T4" fmla="*/ 239 w 284"/>
                <a:gd name="T5" fmla="*/ 23 h 304"/>
                <a:gd name="T6" fmla="*/ 253 w 284"/>
                <a:gd name="T7" fmla="*/ 43 h 304"/>
                <a:gd name="T8" fmla="*/ 264 w 284"/>
                <a:gd name="T9" fmla="*/ 63 h 304"/>
                <a:gd name="T10" fmla="*/ 267 w 284"/>
                <a:gd name="T11" fmla="*/ 88 h 304"/>
                <a:gd name="T12" fmla="*/ 267 w 284"/>
                <a:gd name="T13" fmla="*/ 282 h 304"/>
                <a:gd name="T14" fmla="*/ 270 w 284"/>
                <a:gd name="T15" fmla="*/ 293 h 304"/>
                <a:gd name="T16" fmla="*/ 284 w 284"/>
                <a:gd name="T17" fmla="*/ 304 h 304"/>
                <a:gd name="T18" fmla="*/ 196 w 284"/>
                <a:gd name="T19" fmla="*/ 304 h 304"/>
                <a:gd name="T20" fmla="*/ 207 w 284"/>
                <a:gd name="T21" fmla="*/ 293 h 304"/>
                <a:gd name="T22" fmla="*/ 213 w 284"/>
                <a:gd name="T23" fmla="*/ 282 h 304"/>
                <a:gd name="T24" fmla="*/ 213 w 284"/>
                <a:gd name="T25" fmla="*/ 111 h 304"/>
                <a:gd name="T26" fmla="*/ 207 w 284"/>
                <a:gd name="T27" fmla="*/ 80 h 304"/>
                <a:gd name="T28" fmla="*/ 196 w 284"/>
                <a:gd name="T29" fmla="*/ 57 h 304"/>
                <a:gd name="T30" fmla="*/ 173 w 284"/>
                <a:gd name="T31" fmla="*/ 43 h 304"/>
                <a:gd name="T32" fmla="*/ 145 w 284"/>
                <a:gd name="T33" fmla="*/ 37 h 304"/>
                <a:gd name="T34" fmla="*/ 125 w 284"/>
                <a:gd name="T35" fmla="*/ 40 h 304"/>
                <a:gd name="T36" fmla="*/ 108 w 284"/>
                <a:gd name="T37" fmla="*/ 49 h 304"/>
                <a:gd name="T38" fmla="*/ 79 w 284"/>
                <a:gd name="T39" fmla="*/ 71 h 304"/>
                <a:gd name="T40" fmla="*/ 79 w 284"/>
                <a:gd name="T41" fmla="*/ 282 h 304"/>
                <a:gd name="T42" fmla="*/ 82 w 284"/>
                <a:gd name="T43" fmla="*/ 293 h 304"/>
                <a:gd name="T44" fmla="*/ 97 w 284"/>
                <a:gd name="T45" fmla="*/ 304 h 304"/>
                <a:gd name="T46" fmla="*/ 6 w 284"/>
                <a:gd name="T47" fmla="*/ 304 h 304"/>
                <a:gd name="T48" fmla="*/ 17 w 284"/>
                <a:gd name="T49" fmla="*/ 293 h 304"/>
                <a:gd name="T50" fmla="*/ 23 w 284"/>
                <a:gd name="T51" fmla="*/ 282 h 304"/>
                <a:gd name="T52" fmla="*/ 23 w 284"/>
                <a:gd name="T53" fmla="*/ 40 h 304"/>
                <a:gd name="T54" fmla="*/ 17 w 284"/>
                <a:gd name="T55" fmla="*/ 26 h 304"/>
                <a:gd name="T56" fmla="*/ 0 w 284"/>
                <a:gd name="T57" fmla="*/ 14 h 304"/>
                <a:gd name="T58" fmla="*/ 79 w 284"/>
                <a:gd name="T59" fmla="*/ 46 h 304"/>
                <a:gd name="T60" fmla="*/ 97 w 284"/>
                <a:gd name="T61" fmla="*/ 29 h 304"/>
                <a:gd name="T62" fmla="*/ 119 w 284"/>
                <a:gd name="T63" fmla="*/ 14 h 304"/>
                <a:gd name="T64" fmla="*/ 145 w 284"/>
                <a:gd name="T65" fmla="*/ 3 h 304"/>
                <a:gd name="T66" fmla="*/ 170 w 284"/>
                <a:gd name="T67" fmla="*/ 0 h 3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84" h="304">
                  <a:moveTo>
                    <a:pt x="170" y="0"/>
                  </a:moveTo>
                  <a:lnTo>
                    <a:pt x="170" y="0"/>
                  </a:lnTo>
                  <a:lnTo>
                    <a:pt x="196" y="3"/>
                  </a:lnTo>
                  <a:lnTo>
                    <a:pt x="219" y="12"/>
                  </a:lnTo>
                  <a:lnTo>
                    <a:pt x="239" y="23"/>
                  </a:lnTo>
                  <a:lnTo>
                    <a:pt x="253" y="43"/>
                  </a:lnTo>
                  <a:lnTo>
                    <a:pt x="258" y="51"/>
                  </a:lnTo>
                  <a:lnTo>
                    <a:pt x="264" y="63"/>
                  </a:lnTo>
                  <a:lnTo>
                    <a:pt x="267" y="77"/>
                  </a:lnTo>
                  <a:lnTo>
                    <a:pt x="267" y="88"/>
                  </a:lnTo>
                  <a:lnTo>
                    <a:pt x="267" y="282"/>
                  </a:lnTo>
                  <a:lnTo>
                    <a:pt x="267" y="287"/>
                  </a:lnTo>
                  <a:lnTo>
                    <a:pt x="270" y="293"/>
                  </a:lnTo>
                  <a:lnTo>
                    <a:pt x="284" y="304"/>
                  </a:lnTo>
                  <a:lnTo>
                    <a:pt x="196" y="304"/>
                  </a:lnTo>
                  <a:lnTo>
                    <a:pt x="202" y="301"/>
                  </a:lnTo>
                  <a:lnTo>
                    <a:pt x="207" y="293"/>
                  </a:lnTo>
                  <a:lnTo>
                    <a:pt x="210" y="287"/>
                  </a:lnTo>
                  <a:lnTo>
                    <a:pt x="213" y="282"/>
                  </a:lnTo>
                  <a:lnTo>
                    <a:pt x="213" y="111"/>
                  </a:lnTo>
                  <a:lnTo>
                    <a:pt x="210" y="94"/>
                  </a:lnTo>
                  <a:lnTo>
                    <a:pt x="207" y="80"/>
                  </a:lnTo>
                  <a:lnTo>
                    <a:pt x="202" y="66"/>
                  </a:lnTo>
                  <a:lnTo>
                    <a:pt x="196" y="57"/>
                  </a:lnTo>
                  <a:lnTo>
                    <a:pt x="185" y="49"/>
                  </a:lnTo>
                  <a:lnTo>
                    <a:pt x="173" y="43"/>
                  </a:lnTo>
                  <a:lnTo>
                    <a:pt x="159" y="40"/>
                  </a:lnTo>
                  <a:lnTo>
                    <a:pt x="145" y="37"/>
                  </a:lnTo>
                  <a:lnTo>
                    <a:pt x="125" y="40"/>
                  </a:lnTo>
                  <a:lnTo>
                    <a:pt x="108" y="49"/>
                  </a:lnTo>
                  <a:lnTo>
                    <a:pt x="91" y="57"/>
                  </a:lnTo>
                  <a:lnTo>
                    <a:pt x="79" y="71"/>
                  </a:lnTo>
                  <a:lnTo>
                    <a:pt x="79" y="282"/>
                  </a:lnTo>
                  <a:lnTo>
                    <a:pt x="79" y="287"/>
                  </a:lnTo>
                  <a:lnTo>
                    <a:pt x="82" y="293"/>
                  </a:lnTo>
                  <a:lnTo>
                    <a:pt x="97" y="304"/>
                  </a:lnTo>
                  <a:lnTo>
                    <a:pt x="6" y="304"/>
                  </a:lnTo>
                  <a:lnTo>
                    <a:pt x="14" y="301"/>
                  </a:lnTo>
                  <a:lnTo>
                    <a:pt x="17" y="293"/>
                  </a:lnTo>
                  <a:lnTo>
                    <a:pt x="20" y="287"/>
                  </a:lnTo>
                  <a:lnTo>
                    <a:pt x="23" y="282"/>
                  </a:lnTo>
                  <a:lnTo>
                    <a:pt x="23" y="40"/>
                  </a:lnTo>
                  <a:lnTo>
                    <a:pt x="20" y="31"/>
                  </a:lnTo>
                  <a:lnTo>
                    <a:pt x="17" y="26"/>
                  </a:lnTo>
                  <a:lnTo>
                    <a:pt x="11" y="20"/>
                  </a:lnTo>
                  <a:lnTo>
                    <a:pt x="0" y="14"/>
                  </a:lnTo>
                  <a:lnTo>
                    <a:pt x="79" y="0"/>
                  </a:lnTo>
                  <a:lnTo>
                    <a:pt x="79" y="46"/>
                  </a:lnTo>
                  <a:lnTo>
                    <a:pt x="97" y="29"/>
                  </a:lnTo>
                  <a:lnTo>
                    <a:pt x="119" y="14"/>
                  </a:lnTo>
                  <a:lnTo>
                    <a:pt x="133" y="9"/>
                  </a:lnTo>
                  <a:lnTo>
                    <a:pt x="145" y="3"/>
                  </a:lnTo>
                  <a:lnTo>
                    <a:pt x="15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712"/>
            <p:cNvSpPr>
              <a:spLocks/>
            </p:cNvSpPr>
            <p:nvPr/>
          </p:nvSpPr>
          <p:spPr bwMode="auto">
            <a:xfrm>
              <a:off x="3763" y="3110"/>
              <a:ext cx="293" cy="452"/>
            </a:xfrm>
            <a:custGeom>
              <a:avLst/>
              <a:gdLst>
                <a:gd name="T0" fmla="*/ 281 w 293"/>
                <a:gd name="T1" fmla="*/ 85 h 452"/>
                <a:gd name="T2" fmla="*/ 250 w 293"/>
                <a:gd name="T3" fmla="*/ 37 h 452"/>
                <a:gd name="T4" fmla="*/ 230 w 293"/>
                <a:gd name="T5" fmla="*/ 20 h 452"/>
                <a:gd name="T6" fmla="*/ 210 w 293"/>
                <a:gd name="T7" fmla="*/ 9 h 452"/>
                <a:gd name="T8" fmla="*/ 165 w 293"/>
                <a:gd name="T9" fmla="*/ 0 h 452"/>
                <a:gd name="T10" fmla="*/ 139 w 293"/>
                <a:gd name="T11" fmla="*/ 3 h 452"/>
                <a:gd name="T12" fmla="*/ 114 w 293"/>
                <a:gd name="T13" fmla="*/ 12 h 452"/>
                <a:gd name="T14" fmla="*/ 77 w 293"/>
                <a:gd name="T15" fmla="*/ 40 h 452"/>
                <a:gd name="T16" fmla="*/ 0 w 293"/>
                <a:gd name="T17" fmla="*/ 17 h 452"/>
                <a:gd name="T18" fmla="*/ 9 w 293"/>
                <a:gd name="T19" fmla="*/ 20 h 452"/>
                <a:gd name="T20" fmla="*/ 20 w 293"/>
                <a:gd name="T21" fmla="*/ 34 h 452"/>
                <a:gd name="T22" fmla="*/ 23 w 293"/>
                <a:gd name="T23" fmla="*/ 426 h 452"/>
                <a:gd name="T24" fmla="*/ 20 w 293"/>
                <a:gd name="T25" fmla="*/ 435 h 452"/>
                <a:gd name="T26" fmla="*/ 11 w 293"/>
                <a:gd name="T27" fmla="*/ 449 h 452"/>
                <a:gd name="T28" fmla="*/ 94 w 293"/>
                <a:gd name="T29" fmla="*/ 452 h 452"/>
                <a:gd name="T30" fmla="*/ 88 w 293"/>
                <a:gd name="T31" fmla="*/ 449 h 452"/>
                <a:gd name="T32" fmla="*/ 80 w 293"/>
                <a:gd name="T33" fmla="*/ 435 h 452"/>
                <a:gd name="T34" fmla="*/ 77 w 293"/>
                <a:gd name="T35" fmla="*/ 68 h 452"/>
                <a:gd name="T36" fmla="*/ 91 w 293"/>
                <a:gd name="T37" fmla="*/ 54 h 452"/>
                <a:gd name="T38" fmla="*/ 105 w 293"/>
                <a:gd name="T39" fmla="*/ 46 h 452"/>
                <a:gd name="T40" fmla="*/ 142 w 293"/>
                <a:gd name="T41" fmla="*/ 34 h 452"/>
                <a:gd name="T42" fmla="*/ 159 w 293"/>
                <a:gd name="T43" fmla="*/ 37 h 452"/>
                <a:gd name="T44" fmla="*/ 190 w 293"/>
                <a:gd name="T45" fmla="*/ 51 h 452"/>
                <a:gd name="T46" fmla="*/ 205 w 293"/>
                <a:gd name="T47" fmla="*/ 63 h 452"/>
                <a:gd name="T48" fmla="*/ 224 w 293"/>
                <a:gd name="T49" fmla="*/ 100 h 452"/>
                <a:gd name="T50" fmla="*/ 230 w 293"/>
                <a:gd name="T51" fmla="*/ 156 h 452"/>
                <a:gd name="T52" fmla="*/ 230 w 293"/>
                <a:gd name="T53" fmla="*/ 185 h 452"/>
                <a:gd name="T54" fmla="*/ 216 w 293"/>
                <a:gd name="T55" fmla="*/ 233 h 452"/>
                <a:gd name="T56" fmla="*/ 205 w 293"/>
                <a:gd name="T57" fmla="*/ 250 h 452"/>
                <a:gd name="T58" fmla="*/ 176 w 293"/>
                <a:gd name="T59" fmla="*/ 276 h 452"/>
                <a:gd name="T60" fmla="*/ 136 w 293"/>
                <a:gd name="T61" fmla="*/ 284 h 452"/>
                <a:gd name="T62" fmla="*/ 122 w 293"/>
                <a:gd name="T63" fmla="*/ 284 h 452"/>
                <a:gd name="T64" fmla="*/ 99 w 293"/>
                <a:gd name="T65" fmla="*/ 276 h 452"/>
                <a:gd name="T66" fmla="*/ 102 w 293"/>
                <a:gd name="T67" fmla="*/ 304 h 452"/>
                <a:gd name="T68" fmla="*/ 122 w 293"/>
                <a:gd name="T69" fmla="*/ 310 h 452"/>
                <a:gd name="T70" fmla="*/ 145 w 293"/>
                <a:gd name="T71" fmla="*/ 310 h 452"/>
                <a:gd name="T72" fmla="*/ 190 w 293"/>
                <a:gd name="T73" fmla="*/ 304 h 452"/>
                <a:gd name="T74" fmla="*/ 219 w 293"/>
                <a:gd name="T75" fmla="*/ 290 h 452"/>
                <a:gd name="T76" fmla="*/ 241 w 293"/>
                <a:gd name="T77" fmla="*/ 273 h 452"/>
                <a:gd name="T78" fmla="*/ 253 w 293"/>
                <a:gd name="T79" fmla="*/ 262 h 452"/>
                <a:gd name="T80" fmla="*/ 281 w 293"/>
                <a:gd name="T81" fmla="*/ 210 h 452"/>
                <a:gd name="T82" fmla="*/ 293 w 293"/>
                <a:gd name="T83" fmla="*/ 154 h 452"/>
                <a:gd name="T84" fmla="*/ 290 w 293"/>
                <a:gd name="T85" fmla="*/ 117 h 452"/>
                <a:gd name="T86" fmla="*/ 281 w 293"/>
                <a:gd name="T87" fmla="*/ 85 h 4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93" h="452">
                  <a:moveTo>
                    <a:pt x="281" y="85"/>
                  </a:moveTo>
                  <a:lnTo>
                    <a:pt x="281" y="85"/>
                  </a:lnTo>
                  <a:lnTo>
                    <a:pt x="267" y="57"/>
                  </a:lnTo>
                  <a:lnTo>
                    <a:pt x="250" y="37"/>
                  </a:lnTo>
                  <a:lnTo>
                    <a:pt x="230" y="20"/>
                  </a:lnTo>
                  <a:lnTo>
                    <a:pt x="210" y="9"/>
                  </a:lnTo>
                  <a:lnTo>
                    <a:pt x="187" y="3"/>
                  </a:lnTo>
                  <a:lnTo>
                    <a:pt x="165" y="0"/>
                  </a:lnTo>
                  <a:lnTo>
                    <a:pt x="139" y="3"/>
                  </a:lnTo>
                  <a:lnTo>
                    <a:pt x="114" y="12"/>
                  </a:lnTo>
                  <a:lnTo>
                    <a:pt x="94" y="26"/>
                  </a:lnTo>
                  <a:lnTo>
                    <a:pt x="77" y="40"/>
                  </a:lnTo>
                  <a:lnTo>
                    <a:pt x="77" y="0"/>
                  </a:lnTo>
                  <a:lnTo>
                    <a:pt x="0" y="17"/>
                  </a:lnTo>
                  <a:lnTo>
                    <a:pt x="9" y="20"/>
                  </a:lnTo>
                  <a:lnTo>
                    <a:pt x="17" y="26"/>
                  </a:lnTo>
                  <a:lnTo>
                    <a:pt x="20" y="34"/>
                  </a:lnTo>
                  <a:lnTo>
                    <a:pt x="23" y="43"/>
                  </a:lnTo>
                  <a:lnTo>
                    <a:pt x="23" y="426"/>
                  </a:lnTo>
                  <a:lnTo>
                    <a:pt x="20" y="435"/>
                  </a:lnTo>
                  <a:lnTo>
                    <a:pt x="17" y="443"/>
                  </a:lnTo>
                  <a:lnTo>
                    <a:pt x="11" y="449"/>
                  </a:lnTo>
                  <a:lnTo>
                    <a:pt x="6" y="452"/>
                  </a:lnTo>
                  <a:lnTo>
                    <a:pt x="94" y="452"/>
                  </a:lnTo>
                  <a:lnTo>
                    <a:pt x="88" y="449"/>
                  </a:lnTo>
                  <a:lnTo>
                    <a:pt x="82" y="443"/>
                  </a:lnTo>
                  <a:lnTo>
                    <a:pt x="80" y="435"/>
                  </a:lnTo>
                  <a:lnTo>
                    <a:pt x="77" y="426"/>
                  </a:lnTo>
                  <a:lnTo>
                    <a:pt x="77" y="68"/>
                  </a:lnTo>
                  <a:lnTo>
                    <a:pt x="91" y="54"/>
                  </a:lnTo>
                  <a:lnTo>
                    <a:pt x="105" y="46"/>
                  </a:lnTo>
                  <a:lnTo>
                    <a:pt x="122" y="37"/>
                  </a:lnTo>
                  <a:lnTo>
                    <a:pt x="142" y="34"/>
                  </a:lnTo>
                  <a:lnTo>
                    <a:pt x="159" y="37"/>
                  </a:lnTo>
                  <a:lnTo>
                    <a:pt x="173" y="43"/>
                  </a:lnTo>
                  <a:lnTo>
                    <a:pt x="190" y="51"/>
                  </a:lnTo>
                  <a:lnTo>
                    <a:pt x="205" y="63"/>
                  </a:lnTo>
                  <a:lnTo>
                    <a:pt x="216" y="80"/>
                  </a:lnTo>
                  <a:lnTo>
                    <a:pt x="224" y="100"/>
                  </a:lnTo>
                  <a:lnTo>
                    <a:pt x="230" y="125"/>
                  </a:lnTo>
                  <a:lnTo>
                    <a:pt x="230" y="156"/>
                  </a:lnTo>
                  <a:lnTo>
                    <a:pt x="230" y="185"/>
                  </a:lnTo>
                  <a:lnTo>
                    <a:pt x="224" y="210"/>
                  </a:lnTo>
                  <a:lnTo>
                    <a:pt x="216" y="233"/>
                  </a:lnTo>
                  <a:lnTo>
                    <a:pt x="205" y="250"/>
                  </a:lnTo>
                  <a:lnTo>
                    <a:pt x="190" y="267"/>
                  </a:lnTo>
                  <a:lnTo>
                    <a:pt x="176" y="276"/>
                  </a:lnTo>
                  <a:lnTo>
                    <a:pt x="156" y="284"/>
                  </a:lnTo>
                  <a:lnTo>
                    <a:pt x="136" y="284"/>
                  </a:lnTo>
                  <a:lnTo>
                    <a:pt x="122" y="284"/>
                  </a:lnTo>
                  <a:lnTo>
                    <a:pt x="111" y="282"/>
                  </a:lnTo>
                  <a:lnTo>
                    <a:pt x="99" y="276"/>
                  </a:lnTo>
                  <a:lnTo>
                    <a:pt x="88" y="264"/>
                  </a:lnTo>
                  <a:lnTo>
                    <a:pt x="102" y="304"/>
                  </a:lnTo>
                  <a:lnTo>
                    <a:pt x="122" y="310"/>
                  </a:lnTo>
                  <a:lnTo>
                    <a:pt x="145" y="310"/>
                  </a:lnTo>
                  <a:lnTo>
                    <a:pt x="176" y="307"/>
                  </a:lnTo>
                  <a:lnTo>
                    <a:pt x="190" y="304"/>
                  </a:lnTo>
                  <a:lnTo>
                    <a:pt x="205" y="299"/>
                  </a:lnTo>
                  <a:lnTo>
                    <a:pt x="219" y="290"/>
                  </a:lnTo>
                  <a:lnTo>
                    <a:pt x="230" y="284"/>
                  </a:lnTo>
                  <a:lnTo>
                    <a:pt x="241" y="273"/>
                  </a:lnTo>
                  <a:lnTo>
                    <a:pt x="253" y="262"/>
                  </a:lnTo>
                  <a:lnTo>
                    <a:pt x="270" y="236"/>
                  </a:lnTo>
                  <a:lnTo>
                    <a:pt x="281" y="210"/>
                  </a:lnTo>
                  <a:lnTo>
                    <a:pt x="290" y="182"/>
                  </a:lnTo>
                  <a:lnTo>
                    <a:pt x="293" y="154"/>
                  </a:lnTo>
                  <a:lnTo>
                    <a:pt x="290" y="117"/>
                  </a:lnTo>
                  <a:lnTo>
                    <a:pt x="281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713"/>
            <p:cNvSpPr>
              <a:spLocks/>
            </p:cNvSpPr>
            <p:nvPr/>
          </p:nvSpPr>
          <p:spPr bwMode="auto">
            <a:xfrm>
              <a:off x="2192" y="3110"/>
              <a:ext cx="208" cy="310"/>
            </a:xfrm>
            <a:custGeom>
              <a:avLst/>
              <a:gdLst>
                <a:gd name="T0" fmla="*/ 182 w 208"/>
                <a:gd name="T1" fmla="*/ 264 h 310"/>
                <a:gd name="T2" fmla="*/ 182 w 208"/>
                <a:gd name="T3" fmla="*/ 264 h 310"/>
                <a:gd name="T4" fmla="*/ 165 w 208"/>
                <a:gd name="T5" fmla="*/ 270 h 310"/>
                <a:gd name="T6" fmla="*/ 145 w 208"/>
                <a:gd name="T7" fmla="*/ 273 h 310"/>
                <a:gd name="T8" fmla="*/ 145 w 208"/>
                <a:gd name="T9" fmla="*/ 273 h 310"/>
                <a:gd name="T10" fmla="*/ 131 w 208"/>
                <a:gd name="T11" fmla="*/ 273 h 310"/>
                <a:gd name="T12" fmla="*/ 120 w 208"/>
                <a:gd name="T13" fmla="*/ 267 h 310"/>
                <a:gd name="T14" fmla="*/ 108 w 208"/>
                <a:gd name="T15" fmla="*/ 262 h 310"/>
                <a:gd name="T16" fmla="*/ 100 w 208"/>
                <a:gd name="T17" fmla="*/ 250 h 310"/>
                <a:gd name="T18" fmla="*/ 100 w 208"/>
                <a:gd name="T19" fmla="*/ 250 h 310"/>
                <a:gd name="T20" fmla="*/ 91 w 208"/>
                <a:gd name="T21" fmla="*/ 239 h 310"/>
                <a:gd name="T22" fmla="*/ 83 w 208"/>
                <a:gd name="T23" fmla="*/ 225 h 310"/>
                <a:gd name="T24" fmla="*/ 80 w 208"/>
                <a:gd name="T25" fmla="*/ 208 h 310"/>
                <a:gd name="T26" fmla="*/ 80 w 208"/>
                <a:gd name="T27" fmla="*/ 191 h 310"/>
                <a:gd name="T28" fmla="*/ 80 w 208"/>
                <a:gd name="T29" fmla="*/ 0 h 310"/>
                <a:gd name="T30" fmla="*/ 0 w 208"/>
                <a:gd name="T31" fmla="*/ 14 h 310"/>
                <a:gd name="T32" fmla="*/ 0 w 208"/>
                <a:gd name="T33" fmla="*/ 14 h 310"/>
                <a:gd name="T34" fmla="*/ 12 w 208"/>
                <a:gd name="T35" fmla="*/ 20 h 310"/>
                <a:gd name="T36" fmla="*/ 17 w 208"/>
                <a:gd name="T37" fmla="*/ 26 h 310"/>
                <a:gd name="T38" fmla="*/ 23 w 208"/>
                <a:gd name="T39" fmla="*/ 31 h 310"/>
                <a:gd name="T40" fmla="*/ 23 w 208"/>
                <a:gd name="T41" fmla="*/ 40 h 310"/>
                <a:gd name="T42" fmla="*/ 23 w 208"/>
                <a:gd name="T43" fmla="*/ 191 h 310"/>
                <a:gd name="T44" fmla="*/ 23 w 208"/>
                <a:gd name="T45" fmla="*/ 191 h 310"/>
                <a:gd name="T46" fmla="*/ 26 w 208"/>
                <a:gd name="T47" fmla="*/ 219 h 310"/>
                <a:gd name="T48" fmla="*/ 32 w 208"/>
                <a:gd name="T49" fmla="*/ 245 h 310"/>
                <a:gd name="T50" fmla="*/ 40 w 208"/>
                <a:gd name="T51" fmla="*/ 264 h 310"/>
                <a:gd name="T52" fmla="*/ 54 w 208"/>
                <a:gd name="T53" fmla="*/ 282 h 310"/>
                <a:gd name="T54" fmla="*/ 54 w 208"/>
                <a:gd name="T55" fmla="*/ 282 h 310"/>
                <a:gd name="T56" fmla="*/ 71 w 208"/>
                <a:gd name="T57" fmla="*/ 296 h 310"/>
                <a:gd name="T58" fmla="*/ 85 w 208"/>
                <a:gd name="T59" fmla="*/ 304 h 310"/>
                <a:gd name="T60" fmla="*/ 103 w 208"/>
                <a:gd name="T61" fmla="*/ 310 h 310"/>
                <a:gd name="T62" fmla="*/ 122 w 208"/>
                <a:gd name="T63" fmla="*/ 310 h 310"/>
                <a:gd name="T64" fmla="*/ 122 w 208"/>
                <a:gd name="T65" fmla="*/ 310 h 310"/>
                <a:gd name="T66" fmla="*/ 142 w 208"/>
                <a:gd name="T67" fmla="*/ 310 h 310"/>
                <a:gd name="T68" fmla="*/ 162 w 208"/>
                <a:gd name="T69" fmla="*/ 304 h 310"/>
                <a:gd name="T70" fmla="*/ 179 w 208"/>
                <a:gd name="T71" fmla="*/ 296 h 310"/>
                <a:gd name="T72" fmla="*/ 196 w 208"/>
                <a:gd name="T73" fmla="*/ 282 h 310"/>
                <a:gd name="T74" fmla="*/ 208 w 208"/>
                <a:gd name="T75" fmla="*/ 245 h 310"/>
                <a:gd name="T76" fmla="*/ 208 w 208"/>
                <a:gd name="T77" fmla="*/ 245 h 310"/>
                <a:gd name="T78" fmla="*/ 196 w 208"/>
                <a:gd name="T79" fmla="*/ 256 h 310"/>
                <a:gd name="T80" fmla="*/ 182 w 208"/>
                <a:gd name="T81" fmla="*/ 264 h 310"/>
                <a:gd name="T82" fmla="*/ 182 w 208"/>
                <a:gd name="T83" fmla="*/ 264 h 3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8" h="310">
                  <a:moveTo>
                    <a:pt x="182" y="264"/>
                  </a:moveTo>
                  <a:lnTo>
                    <a:pt x="182" y="264"/>
                  </a:lnTo>
                  <a:lnTo>
                    <a:pt x="165" y="270"/>
                  </a:lnTo>
                  <a:lnTo>
                    <a:pt x="145" y="273"/>
                  </a:lnTo>
                  <a:lnTo>
                    <a:pt x="131" y="273"/>
                  </a:lnTo>
                  <a:lnTo>
                    <a:pt x="120" y="267"/>
                  </a:lnTo>
                  <a:lnTo>
                    <a:pt x="108" y="262"/>
                  </a:lnTo>
                  <a:lnTo>
                    <a:pt x="100" y="250"/>
                  </a:lnTo>
                  <a:lnTo>
                    <a:pt x="91" y="239"/>
                  </a:lnTo>
                  <a:lnTo>
                    <a:pt x="83" y="225"/>
                  </a:lnTo>
                  <a:lnTo>
                    <a:pt x="80" y="208"/>
                  </a:lnTo>
                  <a:lnTo>
                    <a:pt x="80" y="191"/>
                  </a:lnTo>
                  <a:lnTo>
                    <a:pt x="80" y="0"/>
                  </a:lnTo>
                  <a:lnTo>
                    <a:pt x="0" y="14"/>
                  </a:lnTo>
                  <a:lnTo>
                    <a:pt x="12" y="20"/>
                  </a:lnTo>
                  <a:lnTo>
                    <a:pt x="17" y="26"/>
                  </a:lnTo>
                  <a:lnTo>
                    <a:pt x="23" y="31"/>
                  </a:lnTo>
                  <a:lnTo>
                    <a:pt x="23" y="40"/>
                  </a:lnTo>
                  <a:lnTo>
                    <a:pt x="23" y="191"/>
                  </a:lnTo>
                  <a:lnTo>
                    <a:pt x="26" y="219"/>
                  </a:lnTo>
                  <a:lnTo>
                    <a:pt x="32" y="245"/>
                  </a:lnTo>
                  <a:lnTo>
                    <a:pt x="40" y="264"/>
                  </a:lnTo>
                  <a:lnTo>
                    <a:pt x="54" y="282"/>
                  </a:lnTo>
                  <a:lnTo>
                    <a:pt x="71" y="296"/>
                  </a:lnTo>
                  <a:lnTo>
                    <a:pt x="85" y="304"/>
                  </a:lnTo>
                  <a:lnTo>
                    <a:pt x="103" y="310"/>
                  </a:lnTo>
                  <a:lnTo>
                    <a:pt x="122" y="310"/>
                  </a:lnTo>
                  <a:lnTo>
                    <a:pt x="142" y="310"/>
                  </a:lnTo>
                  <a:lnTo>
                    <a:pt x="162" y="304"/>
                  </a:lnTo>
                  <a:lnTo>
                    <a:pt x="179" y="296"/>
                  </a:lnTo>
                  <a:lnTo>
                    <a:pt x="196" y="282"/>
                  </a:lnTo>
                  <a:lnTo>
                    <a:pt x="208" y="245"/>
                  </a:lnTo>
                  <a:lnTo>
                    <a:pt x="196" y="256"/>
                  </a:lnTo>
                  <a:lnTo>
                    <a:pt x="182" y="2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714"/>
            <p:cNvSpPr>
              <a:spLocks/>
            </p:cNvSpPr>
            <p:nvPr/>
          </p:nvSpPr>
          <p:spPr bwMode="auto">
            <a:xfrm>
              <a:off x="2383" y="3110"/>
              <a:ext cx="105" cy="310"/>
            </a:xfrm>
            <a:custGeom>
              <a:avLst/>
              <a:gdLst>
                <a:gd name="T0" fmla="*/ 79 w 105"/>
                <a:gd name="T1" fmla="*/ 253 h 310"/>
                <a:gd name="T2" fmla="*/ 79 w 105"/>
                <a:gd name="T3" fmla="*/ 0 h 310"/>
                <a:gd name="T4" fmla="*/ 0 w 105"/>
                <a:gd name="T5" fmla="*/ 14 h 310"/>
                <a:gd name="T6" fmla="*/ 0 w 105"/>
                <a:gd name="T7" fmla="*/ 14 h 310"/>
                <a:gd name="T8" fmla="*/ 11 w 105"/>
                <a:gd name="T9" fmla="*/ 17 h 310"/>
                <a:gd name="T10" fmla="*/ 17 w 105"/>
                <a:gd name="T11" fmla="*/ 23 h 310"/>
                <a:gd name="T12" fmla="*/ 17 w 105"/>
                <a:gd name="T13" fmla="*/ 23 h 310"/>
                <a:gd name="T14" fmla="*/ 22 w 105"/>
                <a:gd name="T15" fmla="*/ 31 h 310"/>
                <a:gd name="T16" fmla="*/ 22 w 105"/>
                <a:gd name="T17" fmla="*/ 40 h 310"/>
                <a:gd name="T18" fmla="*/ 22 w 105"/>
                <a:gd name="T19" fmla="*/ 239 h 310"/>
                <a:gd name="T20" fmla="*/ 25 w 105"/>
                <a:gd name="T21" fmla="*/ 264 h 310"/>
                <a:gd name="T22" fmla="*/ 25 w 105"/>
                <a:gd name="T23" fmla="*/ 264 h 310"/>
                <a:gd name="T24" fmla="*/ 25 w 105"/>
                <a:gd name="T25" fmla="*/ 264 h 310"/>
                <a:gd name="T26" fmla="*/ 25 w 105"/>
                <a:gd name="T27" fmla="*/ 264 h 310"/>
                <a:gd name="T28" fmla="*/ 25 w 105"/>
                <a:gd name="T29" fmla="*/ 282 h 310"/>
                <a:gd name="T30" fmla="*/ 31 w 105"/>
                <a:gd name="T31" fmla="*/ 293 h 310"/>
                <a:gd name="T32" fmla="*/ 31 w 105"/>
                <a:gd name="T33" fmla="*/ 293 h 310"/>
                <a:gd name="T34" fmla="*/ 37 w 105"/>
                <a:gd name="T35" fmla="*/ 301 h 310"/>
                <a:gd name="T36" fmla="*/ 48 w 105"/>
                <a:gd name="T37" fmla="*/ 310 h 310"/>
                <a:gd name="T38" fmla="*/ 105 w 105"/>
                <a:gd name="T39" fmla="*/ 290 h 310"/>
                <a:gd name="T40" fmla="*/ 105 w 105"/>
                <a:gd name="T41" fmla="*/ 290 h 310"/>
                <a:gd name="T42" fmla="*/ 93 w 105"/>
                <a:gd name="T43" fmla="*/ 287 h 310"/>
                <a:gd name="T44" fmla="*/ 85 w 105"/>
                <a:gd name="T45" fmla="*/ 279 h 310"/>
                <a:gd name="T46" fmla="*/ 79 w 105"/>
                <a:gd name="T47" fmla="*/ 267 h 310"/>
                <a:gd name="T48" fmla="*/ 79 w 105"/>
                <a:gd name="T49" fmla="*/ 253 h 310"/>
                <a:gd name="T50" fmla="*/ 79 w 105"/>
                <a:gd name="T51" fmla="*/ 253 h 31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5" h="310">
                  <a:moveTo>
                    <a:pt x="79" y="253"/>
                  </a:moveTo>
                  <a:lnTo>
                    <a:pt x="79" y="0"/>
                  </a:lnTo>
                  <a:lnTo>
                    <a:pt x="0" y="14"/>
                  </a:lnTo>
                  <a:lnTo>
                    <a:pt x="11" y="17"/>
                  </a:lnTo>
                  <a:lnTo>
                    <a:pt x="17" y="23"/>
                  </a:lnTo>
                  <a:lnTo>
                    <a:pt x="22" y="31"/>
                  </a:lnTo>
                  <a:lnTo>
                    <a:pt x="22" y="40"/>
                  </a:lnTo>
                  <a:lnTo>
                    <a:pt x="22" y="239"/>
                  </a:lnTo>
                  <a:lnTo>
                    <a:pt x="25" y="264"/>
                  </a:lnTo>
                  <a:lnTo>
                    <a:pt x="25" y="282"/>
                  </a:lnTo>
                  <a:lnTo>
                    <a:pt x="31" y="293"/>
                  </a:lnTo>
                  <a:lnTo>
                    <a:pt x="37" y="301"/>
                  </a:lnTo>
                  <a:lnTo>
                    <a:pt x="48" y="310"/>
                  </a:lnTo>
                  <a:lnTo>
                    <a:pt x="105" y="290"/>
                  </a:lnTo>
                  <a:lnTo>
                    <a:pt x="93" y="287"/>
                  </a:lnTo>
                  <a:lnTo>
                    <a:pt x="85" y="279"/>
                  </a:lnTo>
                  <a:lnTo>
                    <a:pt x="79" y="267"/>
                  </a:lnTo>
                  <a:lnTo>
                    <a:pt x="79" y="2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715"/>
            <p:cNvSpPr>
              <a:spLocks/>
            </p:cNvSpPr>
            <p:nvPr/>
          </p:nvSpPr>
          <p:spPr bwMode="auto">
            <a:xfrm>
              <a:off x="3010" y="3110"/>
              <a:ext cx="250" cy="310"/>
            </a:xfrm>
            <a:custGeom>
              <a:avLst/>
              <a:gdLst>
                <a:gd name="T0" fmla="*/ 233 w 250"/>
                <a:gd name="T1" fmla="*/ 279 h 310"/>
                <a:gd name="T2" fmla="*/ 230 w 250"/>
                <a:gd name="T3" fmla="*/ 259 h 310"/>
                <a:gd name="T4" fmla="*/ 230 w 250"/>
                <a:gd name="T5" fmla="*/ 85 h 310"/>
                <a:gd name="T6" fmla="*/ 222 w 250"/>
                <a:gd name="T7" fmla="*/ 46 h 310"/>
                <a:gd name="T8" fmla="*/ 199 w 250"/>
                <a:gd name="T9" fmla="*/ 17 h 310"/>
                <a:gd name="T10" fmla="*/ 185 w 250"/>
                <a:gd name="T11" fmla="*/ 12 h 310"/>
                <a:gd name="T12" fmla="*/ 148 w 250"/>
                <a:gd name="T13" fmla="*/ 0 h 310"/>
                <a:gd name="T14" fmla="*/ 128 w 250"/>
                <a:gd name="T15" fmla="*/ 0 h 310"/>
                <a:gd name="T16" fmla="*/ 77 w 250"/>
                <a:gd name="T17" fmla="*/ 9 h 310"/>
                <a:gd name="T18" fmla="*/ 29 w 250"/>
                <a:gd name="T19" fmla="*/ 31 h 310"/>
                <a:gd name="T20" fmla="*/ 29 w 250"/>
                <a:gd name="T21" fmla="*/ 111 h 310"/>
                <a:gd name="T22" fmla="*/ 43 w 250"/>
                <a:gd name="T23" fmla="*/ 74 h 310"/>
                <a:gd name="T24" fmla="*/ 63 w 250"/>
                <a:gd name="T25" fmla="*/ 49 h 310"/>
                <a:gd name="T26" fmla="*/ 74 w 250"/>
                <a:gd name="T27" fmla="*/ 37 h 310"/>
                <a:gd name="T28" fmla="*/ 105 w 250"/>
                <a:gd name="T29" fmla="*/ 26 h 310"/>
                <a:gd name="T30" fmla="*/ 122 w 250"/>
                <a:gd name="T31" fmla="*/ 23 h 310"/>
                <a:gd name="T32" fmla="*/ 145 w 250"/>
                <a:gd name="T33" fmla="*/ 29 h 310"/>
                <a:gd name="T34" fmla="*/ 162 w 250"/>
                <a:gd name="T35" fmla="*/ 40 h 310"/>
                <a:gd name="T36" fmla="*/ 171 w 250"/>
                <a:gd name="T37" fmla="*/ 49 h 310"/>
                <a:gd name="T38" fmla="*/ 176 w 250"/>
                <a:gd name="T39" fmla="*/ 68 h 310"/>
                <a:gd name="T40" fmla="*/ 176 w 250"/>
                <a:gd name="T41" fmla="*/ 80 h 310"/>
                <a:gd name="T42" fmla="*/ 174 w 250"/>
                <a:gd name="T43" fmla="*/ 108 h 310"/>
                <a:gd name="T44" fmla="*/ 165 w 250"/>
                <a:gd name="T45" fmla="*/ 117 h 310"/>
                <a:gd name="T46" fmla="*/ 151 w 250"/>
                <a:gd name="T47" fmla="*/ 122 h 310"/>
                <a:gd name="T48" fmla="*/ 97 w 250"/>
                <a:gd name="T49" fmla="*/ 139 h 310"/>
                <a:gd name="T50" fmla="*/ 43 w 250"/>
                <a:gd name="T51" fmla="*/ 159 h 310"/>
                <a:gd name="T52" fmla="*/ 23 w 250"/>
                <a:gd name="T53" fmla="*/ 174 h 310"/>
                <a:gd name="T54" fmla="*/ 3 w 250"/>
                <a:gd name="T55" fmla="*/ 210 h 310"/>
                <a:gd name="T56" fmla="*/ 0 w 250"/>
                <a:gd name="T57" fmla="*/ 233 h 310"/>
                <a:gd name="T58" fmla="*/ 6 w 250"/>
                <a:gd name="T59" fmla="*/ 259 h 310"/>
                <a:gd name="T60" fmla="*/ 20 w 250"/>
                <a:gd name="T61" fmla="*/ 284 h 310"/>
                <a:gd name="T62" fmla="*/ 32 w 250"/>
                <a:gd name="T63" fmla="*/ 296 h 310"/>
                <a:gd name="T64" fmla="*/ 60 w 250"/>
                <a:gd name="T65" fmla="*/ 310 h 310"/>
                <a:gd name="T66" fmla="*/ 77 w 250"/>
                <a:gd name="T67" fmla="*/ 310 h 310"/>
                <a:gd name="T68" fmla="*/ 120 w 250"/>
                <a:gd name="T69" fmla="*/ 304 h 310"/>
                <a:gd name="T70" fmla="*/ 159 w 250"/>
                <a:gd name="T71" fmla="*/ 279 h 310"/>
                <a:gd name="T72" fmla="*/ 171 w 250"/>
                <a:gd name="T73" fmla="*/ 247 h 310"/>
                <a:gd name="T74" fmla="*/ 139 w 250"/>
                <a:gd name="T75" fmla="*/ 267 h 310"/>
                <a:gd name="T76" fmla="*/ 103 w 250"/>
                <a:gd name="T77" fmla="*/ 273 h 310"/>
                <a:gd name="T78" fmla="*/ 94 w 250"/>
                <a:gd name="T79" fmla="*/ 273 h 310"/>
                <a:gd name="T80" fmla="*/ 74 w 250"/>
                <a:gd name="T81" fmla="*/ 267 h 310"/>
                <a:gd name="T82" fmla="*/ 68 w 250"/>
                <a:gd name="T83" fmla="*/ 259 h 310"/>
                <a:gd name="T84" fmla="*/ 57 w 250"/>
                <a:gd name="T85" fmla="*/ 242 h 310"/>
                <a:gd name="T86" fmla="*/ 54 w 250"/>
                <a:gd name="T87" fmla="*/ 222 h 310"/>
                <a:gd name="T88" fmla="*/ 54 w 250"/>
                <a:gd name="T89" fmla="*/ 210 h 310"/>
                <a:gd name="T90" fmla="*/ 63 w 250"/>
                <a:gd name="T91" fmla="*/ 193 h 310"/>
                <a:gd name="T92" fmla="*/ 68 w 250"/>
                <a:gd name="T93" fmla="*/ 185 h 310"/>
                <a:gd name="T94" fmla="*/ 108 w 250"/>
                <a:gd name="T95" fmla="*/ 162 h 310"/>
                <a:gd name="T96" fmla="*/ 154 w 250"/>
                <a:gd name="T97" fmla="*/ 148 h 310"/>
                <a:gd name="T98" fmla="*/ 176 w 250"/>
                <a:gd name="T99" fmla="*/ 242 h 310"/>
                <a:gd name="T100" fmla="*/ 176 w 250"/>
                <a:gd name="T101" fmla="*/ 262 h 310"/>
                <a:gd name="T102" fmla="*/ 179 w 250"/>
                <a:gd name="T103" fmla="*/ 282 h 310"/>
                <a:gd name="T104" fmla="*/ 182 w 250"/>
                <a:gd name="T105" fmla="*/ 293 h 310"/>
                <a:gd name="T106" fmla="*/ 199 w 250"/>
                <a:gd name="T107" fmla="*/ 310 h 310"/>
                <a:gd name="T108" fmla="*/ 250 w 250"/>
                <a:gd name="T109" fmla="*/ 290 h 310"/>
                <a:gd name="T110" fmla="*/ 233 w 250"/>
                <a:gd name="T111" fmla="*/ 279 h 3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0" h="310">
                  <a:moveTo>
                    <a:pt x="233" y="279"/>
                  </a:moveTo>
                  <a:lnTo>
                    <a:pt x="233" y="279"/>
                  </a:lnTo>
                  <a:lnTo>
                    <a:pt x="230" y="273"/>
                  </a:lnTo>
                  <a:lnTo>
                    <a:pt x="230" y="259"/>
                  </a:lnTo>
                  <a:lnTo>
                    <a:pt x="230" y="85"/>
                  </a:lnTo>
                  <a:lnTo>
                    <a:pt x="228" y="63"/>
                  </a:lnTo>
                  <a:lnTo>
                    <a:pt x="222" y="46"/>
                  </a:lnTo>
                  <a:lnTo>
                    <a:pt x="213" y="29"/>
                  </a:lnTo>
                  <a:lnTo>
                    <a:pt x="199" y="17"/>
                  </a:lnTo>
                  <a:lnTo>
                    <a:pt x="185" y="12"/>
                  </a:lnTo>
                  <a:lnTo>
                    <a:pt x="168" y="6"/>
                  </a:lnTo>
                  <a:lnTo>
                    <a:pt x="148" y="0"/>
                  </a:lnTo>
                  <a:lnTo>
                    <a:pt x="128" y="0"/>
                  </a:lnTo>
                  <a:lnTo>
                    <a:pt x="103" y="3"/>
                  </a:lnTo>
                  <a:lnTo>
                    <a:pt x="77" y="9"/>
                  </a:lnTo>
                  <a:lnTo>
                    <a:pt x="51" y="17"/>
                  </a:lnTo>
                  <a:lnTo>
                    <a:pt x="29" y="31"/>
                  </a:lnTo>
                  <a:lnTo>
                    <a:pt x="29" y="111"/>
                  </a:lnTo>
                  <a:lnTo>
                    <a:pt x="37" y="91"/>
                  </a:lnTo>
                  <a:lnTo>
                    <a:pt x="43" y="74"/>
                  </a:lnTo>
                  <a:lnTo>
                    <a:pt x="54" y="60"/>
                  </a:lnTo>
                  <a:lnTo>
                    <a:pt x="63" y="49"/>
                  </a:lnTo>
                  <a:lnTo>
                    <a:pt x="74" y="37"/>
                  </a:lnTo>
                  <a:lnTo>
                    <a:pt x="88" y="31"/>
                  </a:lnTo>
                  <a:lnTo>
                    <a:pt x="105" y="26"/>
                  </a:lnTo>
                  <a:lnTo>
                    <a:pt x="122" y="23"/>
                  </a:lnTo>
                  <a:lnTo>
                    <a:pt x="134" y="26"/>
                  </a:lnTo>
                  <a:lnTo>
                    <a:pt x="145" y="29"/>
                  </a:lnTo>
                  <a:lnTo>
                    <a:pt x="157" y="34"/>
                  </a:lnTo>
                  <a:lnTo>
                    <a:pt x="162" y="40"/>
                  </a:lnTo>
                  <a:lnTo>
                    <a:pt x="171" y="49"/>
                  </a:lnTo>
                  <a:lnTo>
                    <a:pt x="174" y="60"/>
                  </a:lnTo>
                  <a:lnTo>
                    <a:pt x="176" y="68"/>
                  </a:lnTo>
                  <a:lnTo>
                    <a:pt x="176" y="80"/>
                  </a:lnTo>
                  <a:lnTo>
                    <a:pt x="176" y="100"/>
                  </a:lnTo>
                  <a:lnTo>
                    <a:pt x="174" y="108"/>
                  </a:lnTo>
                  <a:lnTo>
                    <a:pt x="165" y="117"/>
                  </a:lnTo>
                  <a:lnTo>
                    <a:pt x="151" y="122"/>
                  </a:lnTo>
                  <a:lnTo>
                    <a:pt x="97" y="139"/>
                  </a:lnTo>
                  <a:lnTo>
                    <a:pt x="63" y="151"/>
                  </a:lnTo>
                  <a:lnTo>
                    <a:pt x="43" y="159"/>
                  </a:lnTo>
                  <a:lnTo>
                    <a:pt x="23" y="174"/>
                  </a:lnTo>
                  <a:lnTo>
                    <a:pt x="12" y="191"/>
                  </a:lnTo>
                  <a:lnTo>
                    <a:pt x="3" y="210"/>
                  </a:lnTo>
                  <a:lnTo>
                    <a:pt x="0" y="233"/>
                  </a:lnTo>
                  <a:lnTo>
                    <a:pt x="0" y="245"/>
                  </a:lnTo>
                  <a:lnTo>
                    <a:pt x="6" y="259"/>
                  </a:lnTo>
                  <a:lnTo>
                    <a:pt x="12" y="270"/>
                  </a:lnTo>
                  <a:lnTo>
                    <a:pt x="20" y="284"/>
                  </a:lnTo>
                  <a:lnTo>
                    <a:pt x="32" y="296"/>
                  </a:lnTo>
                  <a:lnTo>
                    <a:pt x="43" y="304"/>
                  </a:lnTo>
                  <a:lnTo>
                    <a:pt x="60" y="310"/>
                  </a:lnTo>
                  <a:lnTo>
                    <a:pt x="77" y="310"/>
                  </a:lnTo>
                  <a:lnTo>
                    <a:pt x="100" y="310"/>
                  </a:lnTo>
                  <a:lnTo>
                    <a:pt x="120" y="304"/>
                  </a:lnTo>
                  <a:lnTo>
                    <a:pt x="139" y="293"/>
                  </a:lnTo>
                  <a:lnTo>
                    <a:pt x="159" y="279"/>
                  </a:lnTo>
                  <a:lnTo>
                    <a:pt x="171" y="247"/>
                  </a:lnTo>
                  <a:lnTo>
                    <a:pt x="157" y="259"/>
                  </a:lnTo>
                  <a:lnTo>
                    <a:pt x="139" y="267"/>
                  </a:lnTo>
                  <a:lnTo>
                    <a:pt x="122" y="273"/>
                  </a:lnTo>
                  <a:lnTo>
                    <a:pt x="103" y="273"/>
                  </a:lnTo>
                  <a:lnTo>
                    <a:pt x="94" y="273"/>
                  </a:lnTo>
                  <a:lnTo>
                    <a:pt x="83" y="270"/>
                  </a:lnTo>
                  <a:lnTo>
                    <a:pt x="74" y="267"/>
                  </a:lnTo>
                  <a:lnTo>
                    <a:pt x="68" y="259"/>
                  </a:lnTo>
                  <a:lnTo>
                    <a:pt x="63" y="253"/>
                  </a:lnTo>
                  <a:lnTo>
                    <a:pt x="57" y="242"/>
                  </a:lnTo>
                  <a:lnTo>
                    <a:pt x="54" y="233"/>
                  </a:lnTo>
                  <a:lnTo>
                    <a:pt x="54" y="222"/>
                  </a:lnTo>
                  <a:lnTo>
                    <a:pt x="54" y="210"/>
                  </a:lnTo>
                  <a:lnTo>
                    <a:pt x="57" y="202"/>
                  </a:lnTo>
                  <a:lnTo>
                    <a:pt x="63" y="193"/>
                  </a:lnTo>
                  <a:lnTo>
                    <a:pt x="68" y="185"/>
                  </a:lnTo>
                  <a:lnTo>
                    <a:pt x="86" y="174"/>
                  </a:lnTo>
                  <a:lnTo>
                    <a:pt x="108" y="162"/>
                  </a:lnTo>
                  <a:lnTo>
                    <a:pt x="154" y="148"/>
                  </a:lnTo>
                  <a:lnTo>
                    <a:pt x="176" y="137"/>
                  </a:lnTo>
                  <a:lnTo>
                    <a:pt x="176" y="242"/>
                  </a:lnTo>
                  <a:lnTo>
                    <a:pt x="176" y="262"/>
                  </a:lnTo>
                  <a:lnTo>
                    <a:pt x="179" y="282"/>
                  </a:lnTo>
                  <a:lnTo>
                    <a:pt x="182" y="293"/>
                  </a:lnTo>
                  <a:lnTo>
                    <a:pt x="191" y="301"/>
                  </a:lnTo>
                  <a:lnTo>
                    <a:pt x="199" y="310"/>
                  </a:lnTo>
                  <a:lnTo>
                    <a:pt x="250" y="290"/>
                  </a:lnTo>
                  <a:lnTo>
                    <a:pt x="239" y="284"/>
                  </a:lnTo>
                  <a:lnTo>
                    <a:pt x="233" y="2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16"/>
            <p:cNvSpPr>
              <a:spLocks/>
            </p:cNvSpPr>
            <p:nvPr/>
          </p:nvSpPr>
          <p:spPr bwMode="auto">
            <a:xfrm>
              <a:off x="2871" y="2866"/>
              <a:ext cx="136" cy="170"/>
            </a:xfrm>
            <a:custGeom>
              <a:avLst/>
              <a:gdLst>
                <a:gd name="T0" fmla="*/ 31 w 136"/>
                <a:gd name="T1" fmla="*/ 11 h 170"/>
                <a:gd name="T2" fmla="*/ 31 w 136"/>
                <a:gd name="T3" fmla="*/ 116 h 170"/>
                <a:gd name="T4" fmla="*/ 31 w 136"/>
                <a:gd name="T5" fmla="*/ 116 h 170"/>
                <a:gd name="T6" fmla="*/ 34 w 136"/>
                <a:gd name="T7" fmla="*/ 131 h 170"/>
                <a:gd name="T8" fmla="*/ 40 w 136"/>
                <a:gd name="T9" fmla="*/ 142 h 170"/>
                <a:gd name="T10" fmla="*/ 46 w 136"/>
                <a:gd name="T11" fmla="*/ 150 h 170"/>
                <a:gd name="T12" fmla="*/ 51 w 136"/>
                <a:gd name="T13" fmla="*/ 153 h 170"/>
                <a:gd name="T14" fmla="*/ 63 w 136"/>
                <a:gd name="T15" fmla="*/ 156 h 170"/>
                <a:gd name="T16" fmla="*/ 74 w 136"/>
                <a:gd name="T17" fmla="*/ 159 h 170"/>
                <a:gd name="T18" fmla="*/ 74 w 136"/>
                <a:gd name="T19" fmla="*/ 159 h 170"/>
                <a:gd name="T20" fmla="*/ 85 w 136"/>
                <a:gd name="T21" fmla="*/ 159 h 170"/>
                <a:gd name="T22" fmla="*/ 94 w 136"/>
                <a:gd name="T23" fmla="*/ 156 h 170"/>
                <a:gd name="T24" fmla="*/ 102 w 136"/>
                <a:gd name="T25" fmla="*/ 150 h 170"/>
                <a:gd name="T26" fmla="*/ 108 w 136"/>
                <a:gd name="T27" fmla="*/ 145 h 170"/>
                <a:gd name="T28" fmla="*/ 111 w 136"/>
                <a:gd name="T29" fmla="*/ 139 h 170"/>
                <a:gd name="T30" fmla="*/ 114 w 136"/>
                <a:gd name="T31" fmla="*/ 131 h 170"/>
                <a:gd name="T32" fmla="*/ 117 w 136"/>
                <a:gd name="T33" fmla="*/ 116 h 170"/>
                <a:gd name="T34" fmla="*/ 117 w 136"/>
                <a:gd name="T35" fmla="*/ 11 h 170"/>
                <a:gd name="T36" fmla="*/ 117 w 136"/>
                <a:gd name="T37" fmla="*/ 11 h 170"/>
                <a:gd name="T38" fmla="*/ 114 w 136"/>
                <a:gd name="T39" fmla="*/ 3 h 170"/>
                <a:gd name="T40" fmla="*/ 108 w 136"/>
                <a:gd name="T41" fmla="*/ 0 h 170"/>
                <a:gd name="T42" fmla="*/ 136 w 136"/>
                <a:gd name="T43" fmla="*/ 0 h 170"/>
                <a:gd name="T44" fmla="*/ 136 w 136"/>
                <a:gd name="T45" fmla="*/ 0 h 170"/>
                <a:gd name="T46" fmla="*/ 131 w 136"/>
                <a:gd name="T47" fmla="*/ 3 h 170"/>
                <a:gd name="T48" fmla="*/ 131 w 136"/>
                <a:gd name="T49" fmla="*/ 11 h 170"/>
                <a:gd name="T50" fmla="*/ 128 w 136"/>
                <a:gd name="T51" fmla="*/ 114 h 170"/>
                <a:gd name="T52" fmla="*/ 128 w 136"/>
                <a:gd name="T53" fmla="*/ 114 h 170"/>
                <a:gd name="T54" fmla="*/ 128 w 136"/>
                <a:gd name="T55" fmla="*/ 128 h 170"/>
                <a:gd name="T56" fmla="*/ 125 w 136"/>
                <a:gd name="T57" fmla="*/ 139 h 170"/>
                <a:gd name="T58" fmla="*/ 119 w 136"/>
                <a:gd name="T59" fmla="*/ 150 h 170"/>
                <a:gd name="T60" fmla="*/ 111 w 136"/>
                <a:gd name="T61" fmla="*/ 156 h 170"/>
                <a:gd name="T62" fmla="*/ 102 w 136"/>
                <a:gd name="T63" fmla="*/ 162 h 170"/>
                <a:gd name="T64" fmla="*/ 94 w 136"/>
                <a:gd name="T65" fmla="*/ 167 h 170"/>
                <a:gd name="T66" fmla="*/ 71 w 136"/>
                <a:gd name="T67" fmla="*/ 170 h 170"/>
                <a:gd name="T68" fmla="*/ 71 w 136"/>
                <a:gd name="T69" fmla="*/ 170 h 170"/>
                <a:gd name="T70" fmla="*/ 51 w 136"/>
                <a:gd name="T71" fmla="*/ 167 h 170"/>
                <a:gd name="T72" fmla="*/ 40 w 136"/>
                <a:gd name="T73" fmla="*/ 165 h 170"/>
                <a:gd name="T74" fmla="*/ 31 w 136"/>
                <a:gd name="T75" fmla="*/ 159 h 170"/>
                <a:gd name="T76" fmla="*/ 20 w 136"/>
                <a:gd name="T77" fmla="*/ 150 h 170"/>
                <a:gd name="T78" fmla="*/ 14 w 136"/>
                <a:gd name="T79" fmla="*/ 142 h 170"/>
                <a:gd name="T80" fmla="*/ 9 w 136"/>
                <a:gd name="T81" fmla="*/ 128 h 170"/>
                <a:gd name="T82" fmla="*/ 9 w 136"/>
                <a:gd name="T83" fmla="*/ 114 h 170"/>
                <a:gd name="T84" fmla="*/ 9 w 136"/>
                <a:gd name="T85" fmla="*/ 11 h 170"/>
                <a:gd name="T86" fmla="*/ 9 w 136"/>
                <a:gd name="T87" fmla="*/ 11 h 170"/>
                <a:gd name="T88" fmla="*/ 6 w 136"/>
                <a:gd name="T89" fmla="*/ 3 h 170"/>
                <a:gd name="T90" fmla="*/ 0 w 136"/>
                <a:gd name="T91" fmla="*/ 0 h 170"/>
                <a:gd name="T92" fmla="*/ 40 w 136"/>
                <a:gd name="T93" fmla="*/ 0 h 170"/>
                <a:gd name="T94" fmla="*/ 40 w 136"/>
                <a:gd name="T95" fmla="*/ 0 h 170"/>
                <a:gd name="T96" fmla="*/ 34 w 136"/>
                <a:gd name="T97" fmla="*/ 3 h 170"/>
                <a:gd name="T98" fmla="*/ 31 w 136"/>
                <a:gd name="T99" fmla="*/ 11 h 170"/>
                <a:gd name="T100" fmla="*/ 31 w 136"/>
                <a:gd name="T101" fmla="*/ 11 h 17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6" h="170">
                  <a:moveTo>
                    <a:pt x="31" y="11"/>
                  </a:moveTo>
                  <a:lnTo>
                    <a:pt x="31" y="116"/>
                  </a:lnTo>
                  <a:lnTo>
                    <a:pt x="34" y="131"/>
                  </a:lnTo>
                  <a:lnTo>
                    <a:pt x="40" y="142"/>
                  </a:lnTo>
                  <a:lnTo>
                    <a:pt x="46" y="150"/>
                  </a:lnTo>
                  <a:lnTo>
                    <a:pt x="51" y="153"/>
                  </a:lnTo>
                  <a:lnTo>
                    <a:pt x="63" y="156"/>
                  </a:lnTo>
                  <a:lnTo>
                    <a:pt x="74" y="159"/>
                  </a:lnTo>
                  <a:lnTo>
                    <a:pt x="85" y="159"/>
                  </a:lnTo>
                  <a:lnTo>
                    <a:pt x="94" y="156"/>
                  </a:lnTo>
                  <a:lnTo>
                    <a:pt x="102" y="150"/>
                  </a:lnTo>
                  <a:lnTo>
                    <a:pt x="108" y="145"/>
                  </a:lnTo>
                  <a:lnTo>
                    <a:pt x="111" y="139"/>
                  </a:lnTo>
                  <a:lnTo>
                    <a:pt x="114" y="131"/>
                  </a:lnTo>
                  <a:lnTo>
                    <a:pt x="117" y="116"/>
                  </a:lnTo>
                  <a:lnTo>
                    <a:pt x="117" y="11"/>
                  </a:lnTo>
                  <a:lnTo>
                    <a:pt x="114" y="3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31" y="3"/>
                  </a:lnTo>
                  <a:lnTo>
                    <a:pt x="131" y="11"/>
                  </a:lnTo>
                  <a:lnTo>
                    <a:pt x="128" y="114"/>
                  </a:lnTo>
                  <a:lnTo>
                    <a:pt x="128" y="128"/>
                  </a:lnTo>
                  <a:lnTo>
                    <a:pt x="125" y="139"/>
                  </a:lnTo>
                  <a:lnTo>
                    <a:pt x="119" y="150"/>
                  </a:lnTo>
                  <a:lnTo>
                    <a:pt x="111" y="156"/>
                  </a:lnTo>
                  <a:lnTo>
                    <a:pt x="102" y="162"/>
                  </a:lnTo>
                  <a:lnTo>
                    <a:pt x="94" y="167"/>
                  </a:lnTo>
                  <a:lnTo>
                    <a:pt x="71" y="170"/>
                  </a:lnTo>
                  <a:lnTo>
                    <a:pt x="51" y="167"/>
                  </a:lnTo>
                  <a:lnTo>
                    <a:pt x="40" y="165"/>
                  </a:lnTo>
                  <a:lnTo>
                    <a:pt x="31" y="159"/>
                  </a:lnTo>
                  <a:lnTo>
                    <a:pt x="20" y="150"/>
                  </a:lnTo>
                  <a:lnTo>
                    <a:pt x="14" y="142"/>
                  </a:lnTo>
                  <a:lnTo>
                    <a:pt x="9" y="128"/>
                  </a:lnTo>
                  <a:lnTo>
                    <a:pt x="9" y="114"/>
                  </a:lnTo>
                  <a:lnTo>
                    <a:pt x="9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34" y="3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717"/>
            <p:cNvSpPr>
              <a:spLocks/>
            </p:cNvSpPr>
            <p:nvPr/>
          </p:nvSpPr>
          <p:spPr bwMode="auto">
            <a:xfrm>
              <a:off x="3022" y="2866"/>
              <a:ext cx="153" cy="173"/>
            </a:xfrm>
            <a:custGeom>
              <a:avLst/>
              <a:gdLst>
                <a:gd name="T0" fmla="*/ 133 w 153"/>
                <a:gd name="T1" fmla="*/ 11 h 173"/>
                <a:gd name="T2" fmla="*/ 133 w 153"/>
                <a:gd name="T3" fmla="*/ 11 h 173"/>
                <a:gd name="T4" fmla="*/ 133 w 153"/>
                <a:gd name="T5" fmla="*/ 3 h 173"/>
                <a:gd name="T6" fmla="*/ 127 w 153"/>
                <a:gd name="T7" fmla="*/ 0 h 173"/>
                <a:gd name="T8" fmla="*/ 153 w 153"/>
                <a:gd name="T9" fmla="*/ 0 h 173"/>
                <a:gd name="T10" fmla="*/ 153 w 153"/>
                <a:gd name="T11" fmla="*/ 0 h 173"/>
                <a:gd name="T12" fmla="*/ 147 w 153"/>
                <a:gd name="T13" fmla="*/ 3 h 173"/>
                <a:gd name="T14" fmla="*/ 147 w 153"/>
                <a:gd name="T15" fmla="*/ 11 h 173"/>
                <a:gd name="T16" fmla="*/ 147 w 153"/>
                <a:gd name="T17" fmla="*/ 173 h 173"/>
                <a:gd name="T18" fmla="*/ 147 w 153"/>
                <a:gd name="T19" fmla="*/ 173 h 173"/>
                <a:gd name="T20" fmla="*/ 88 w 153"/>
                <a:gd name="T21" fmla="*/ 99 h 173"/>
                <a:gd name="T22" fmla="*/ 28 w 153"/>
                <a:gd name="T23" fmla="*/ 25 h 173"/>
                <a:gd name="T24" fmla="*/ 28 w 153"/>
                <a:gd name="T25" fmla="*/ 156 h 173"/>
                <a:gd name="T26" fmla="*/ 28 w 153"/>
                <a:gd name="T27" fmla="*/ 156 h 173"/>
                <a:gd name="T28" fmla="*/ 31 w 153"/>
                <a:gd name="T29" fmla="*/ 165 h 173"/>
                <a:gd name="T30" fmla="*/ 34 w 153"/>
                <a:gd name="T31" fmla="*/ 167 h 173"/>
                <a:gd name="T32" fmla="*/ 8 w 153"/>
                <a:gd name="T33" fmla="*/ 167 h 173"/>
                <a:gd name="T34" fmla="*/ 8 w 153"/>
                <a:gd name="T35" fmla="*/ 167 h 173"/>
                <a:gd name="T36" fmla="*/ 14 w 153"/>
                <a:gd name="T37" fmla="*/ 165 h 173"/>
                <a:gd name="T38" fmla="*/ 14 w 153"/>
                <a:gd name="T39" fmla="*/ 156 h 173"/>
                <a:gd name="T40" fmla="*/ 14 w 153"/>
                <a:gd name="T41" fmla="*/ 20 h 173"/>
                <a:gd name="T42" fmla="*/ 14 w 153"/>
                <a:gd name="T43" fmla="*/ 20 h 173"/>
                <a:gd name="T44" fmla="*/ 14 w 153"/>
                <a:gd name="T45" fmla="*/ 14 h 173"/>
                <a:gd name="T46" fmla="*/ 11 w 153"/>
                <a:gd name="T47" fmla="*/ 8 h 173"/>
                <a:gd name="T48" fmla="*/ 11 w 153"/>
                <a:gd name="T49" fmla="*/ 8 h 173"/>
                <a:gd name="T50" fmla="*/ 8 w 153"/>
                <a:gd name="T51" fmla="*/ 3 h 173"/>
                <a:gd name="T52" fmla="*/ 0 w 153"/>
                <a:gd name="T53" fmla="*/ 0 h 173"/>
                <a:gd name="T54" fmla="*/ 37 w 153"/>
                <a:gd name="T55" fmla="*/ 0 h 173"/>
                <a:gd name="T56" fmla="*/ 133 w 153"/>
                <a:gd name="T57" fmla="*/ 119 h 173"/>
                <a:gd name="T58" fmla="*/ 133 w 153"/>
                <a:gd name="T59" fmla="*/ 11 h 173"/>
                <a:gd name="T60" fmla="*/ 133 w 153"/>
                <a:gd name="T61" fmla="*/ 11 h 1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73">
                  <a:moveTo>
                    <a:pt x="133" y="11"/>
                  </a:moveTo>
                  <a:lnTo>
                    <a:pt x="133" y="11"/>
                  </a:lnTo>
                  <a:lnTo>
                    <a:pt x="133" y="3"/>
                  </a:lnTo>
                  <a:lnTo>
                    <a:pt x="127" y="0"/>
                  </a:lnTo>
                  <a:lnTo>
                    <a:pt x="153" y="0"/>
                  </a:lnTo>
                  <a:lnTo>
                    <a:pt x="147" y="3"/>
                  </a:lnTo>
                  <a:lnTo>
                    <a:pt x="147" y="11"/>
                  </a:lnTo>
                  <a:lnTo>
                    <a:pt x="147" y="173"/>
                  </a:lnTo>
                  <a:lnTo>
                    <a:pt x="88" y="99"/>
                  </a:lnTo>
                  <a:lnTo>
                    <a:pt x="28" y="25"/>
                  </a:lnTo>
                  <a:lnTo>
                    <a:pt x="28" y="156"/>
                  </a:lnTo>
                  <a:lnTo>
                    <a:pt x="31" y="165"/>
                  </a:lnTo>
                  <a:lnTo>
                    <a:pt x="34" y="167"/>
                  </a:lnTo>
                  <a:lnTo>
                    <a:pt x="8" y="167"/>
                  </a:lnTo>
                  <a:lnTo>
                    <a:pt x="14" y="165"/>
                  </a:lnTo>
                  <a:lnTo>
                    <a:pt x="14" y="156"/>
                  </a:lnTo>
                  <a:lnTo>
                    <a:pt x="14" y="20"/>
                  </a:lnTo>
                  <a:lnTo>
                    <a:pt x="14" y="14"/>
                  </a:lnTo>
                  <a:lnTo>
                    <a:pt x="11" y="8"/>
                  </a:lnTo>
                  <a:lnTo>
                    <a:pt x="8" y="3"/>
                  </a:lnTo>
                  <a:lnTo>
                    <a:pt x="0" y="0"/>
                  </a:lnTo>
                  <a:lnTo>
                    <a:pt x="37" y="0"/>
                  </a:lnTo>
                  <a:lnTo>
                    <a:pt x="133" y="119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718"/>
            <p:cNvSpPr>
              <a:spLocks/>
            </p:cNvSpPr>
            <p:nvPr/>
          </p:nvSpPr>
          <p:spPr bwMode="auto">
            <a:xfrm>
              <a:off x="3201" y="2866"/>
              <a:ext cx="37" cy="167"/>
            </a:xfrm>
            <a:custGeom>
              <a:avLst/>
              <a:gdLst>
                <a:gd name="T0" fmla="*/ 37 w 37"/>
                <a:gd name="T1" fmla="*/ 0 h 167"/>
                <a:gd name="T2" fmla="*/ 37 w 37"/>
                <a:gd name="T3" fmla="*/ 0 h 167"/>
                <a:gd name="T4" fmla="*/ 31 w 37"/>
                <a:gd name="T5" fmla="*/ 3 h 167"/>
                <a:gd name="T6" fmla="*/ 28 w 37"/>
                <a:gd name="T7" fmla="*/ 11 h 167"/>
                <a:gd name="T8" fmla="*/ 28 w 37"/>
                <a:gd name="T9" fmla="*/ 156 h 167"/>
                <a:gd name="T10" fmla="*/ 28 w 37"/>
                <a:gd name="T11" fmla="*/ 156 h 167"/>
                <a:gd name="T12" fmla="*/ 31 w 37"/>
                <a:gd name="T13" fmla="*/ 165 h 167"/>
                <a:gd name="T14" fmla="*/ 37 w 37"/>
                <a:gd name="T15" fmla="*/ 167 h 167"/>
                <a:gd name="T16" fmla="*/ 0 w 37"/>
                <a:gd name="T17" fmla="*/ 167 h 167"/>
                <a:gd name="T18" fmla="*/ 0 w 37"/>
                <a:gd name="T19" fmla="*/ 167 h 167"/>
                <a:gd name="T20" fmla="*/ 2 w 37"/>
                <a:gd name="T21" fmla="*/ 165 h 167"/>
                <a:gd name="T22" fmla="*/ 5 w 37"/>
                <a:gd name="T23" fmla="*/ 156 h 167"/>
                <a:gd name="T24" fmla="*/ 5 w 37"/>
                <a:gd name="T25" fmla="*/ 11 h 167"/>
                <a:gd name="T26" fmla="*/ 5 w 37"/>
                <a:gd name="T27" fmla="*/ 11 h 167"/>
                <a:gd name="T28" fmla="*/ 2 w 37"/>
                <a:gd name="T29" fmla="*/ 3 h 167"/>
                <a:gd name="T30" fmla="*/ 0 w 37"/>
                <a:gd name="T31" fmla="*/ 0 h 167"/>
                <a:gd name="T32" fmla="*/ 37 w 37"/>
                <a:gd name="T33" fmla="*/ 0 h 167"/>
                <a:gd name="T34" fmla="*/ 37 w 37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7" h="167">
                  <a:moveTo>
                    <a:pt x="37" y="0"/>
                  </a:moveTo>
                  <a:lnTo>
                    <a:pt x="37" y="0"/>
                  </a:lnTo>
                  <a:lnTo>
                    <a:pt x="31" y="3"/>
                  </a:lnTo>
                  <a:lnTo>
                    <a:pt x="28" y="11"/>
                  </a:lnTo>
                  <a:lnTo>
                    <a:pt x="28" y="156"/>
                  </a:lnTo>
                  <a:lnTo>
                    <a:pt x="31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2" y="165"/>
                  </a:lnTo>
                  <a:lnTo>
                    <a:pt x="5" y="156"/>
                  </a:lnTo>
                  <a:lnTo>
                    <a:pt x="5" y="11"/>
                  </a:lnTo>
                  <a:lnTo>
                    <a:pt x="2" y="3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719"/>
            <p:cNvSpPr>
              <a:spLocks/>
            </p:cNvSpPr>
            <p:nvPr/>
          </p:nvSpPr>
          <p:spPr bwMode="auto">
            <a:xfrm>
              <a:off x="3249" y="2866"/>
              <a:ext cx="153" cy="173"/>
            </a:xfrm>
            <a:custGeom>
              <a:avLst/>
              <a:gdLst>
                <a:gd name="T0" fmla="*/ 131 w 153"/>
                <a:gd name="T1" fmla="*/ 11 h 173"/>
                <a:gd name="T2" fmla="*/ 131 w 153"/>
                <a:gd name="T3" fmla="*/ 11 h 173"/>
                <a:gd name="T4" fmla="*/ 131 w 153"/>
                <a:gd name="T5" fmla="*/ 3 h 173"/>
                <a:gd name="T6" fmla="*/ 125 w 153"/>
                <a:gd name="T7" fmla="*/ 0 h 173"/>
                <a:gd name="T8" fmla="*/ 153 w 153"/>
                <a:gd name="T9" fmla="*/ 0 h 173"/>
                <a:gd name="T10" fmla="*/ 153 w 153"/>
                <a:gd name="T11" fmla="*/ 0 h 173"/>
                <a:gd name="T12" fmla="*/ 148 w 153"/>
                <a:gd name="T13" fmla="*/ 6 h 173"/>
                <a:gd name="T14" fmla="*/ 142 w 153"/>
                <a:gd name="T15" fmla="*/ 11 h 173"/>
                <a:gd name="T16" fmla="*/ 142 w 153"/>
                <a:gd name="T17" fmla="*/ 11 h 173"/>
                <a:gd name="T18" fmla="*/ 82 w 153"/>
                <a:gd name="T19" fmla="*/ 173 h 173"/>
                <a:gd name="T20" fmla="*/ 82 w 153"/>
                <a:gd name="T21" fmla="*/ 173 h 173"/>
                <a:gd name="T22" fmla="*/ 14 w 153"/>
                <a:gd name="T23" fmla="*/ 11 h 173"/>
                <a:gd name="T24" fmla="*/ 14 w 153"/>
                <a:gd name="T25" fmla="*/ 11 h 173"/>
                <a:gd name="T26" fmla="*/ 8 w 153"/>
                <a:gd name="T27" fmla="*/ 6 h 173"/>
                <a:gd name="T28" fmla="*/ 0 w 153"/>
                <a:gd name="T29" fmla="*/ 0 h 173"/>
                <a:gd name="T30" fmla="*/ 45 w 153"/>
                <a:gd name="T31" fmla="*/ 0 h 173"/>
                <a:gd name="T32" fmla="*/ 45 w 153"/>
                <a:gd name="T33" fmla="*/ 0 h 173"/>
                <a:gd name="T34" fmla="*/ 43 w 153"/>
                <a:gd name="T35" fmla="*/ 3 h 173"/>
                <a:gd name="T36" fmla="*/ 40 w 153"/>
                <a:gd name="T37" fmla="*/ 6 h 173"/>
                <a:gd name="T38" fmla="*/ 43 w 153"/>
                <a:gd name="T39" fmla="*/ 14 h 173"/>
                <a:gd name="T40" fmla="*/ 43 w 153"/>
                <a:gd name="T41" fmla="*/ 14 h 173"/>
                <a:gd name="T42" fmla="*/ 85 w 153"/>
                <a:gd name="T43" fmla="*/ 128 h 173"/>
                <a:gd name="T44" fmla="*/ 85 w 153"/>
                <a:gd name="T45" fmla="*/ 128 h 173"/>
                <a:gd name="T46" fmla="*/ 131 w 153"/>
                <a:gd name="T47" fmla="*/ 11 h 173"/>
                <a:gd name="T48" fmla="*/ 131 w 153"/>
                <a:gd name="T49" fmla="*/ 11 h 17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3" h="173">
                  <a:moveTo>
                    <a:pt x="131" y="11"/>
                  </a:moveTo>
                  <a:lnTo>
                    <a:pt x="131" y="11"/>
                  </a:lnTo>
                  <a:lnTo>
                    <a:pt x="131" y="3"/>
                  </a:lnTo>
                  <a:lnTo>
                    <a:pt x="125" y="0"/>
                  </a:lnTo>
                  <a:lnTo>
                    <a:pt x="153" y="0"/>
                  </a:lnTo>
                  <a:lnTo>
                    <a:pt x="148" y="6"/>
                  </a:lnTo>
                  <a:lnTo>
                    <a:pt x="142" y="11"/>
                  </a:lnTo>
                  <a:lnTo>
                    <a:pt x="82" y="173"/>
                  </a:lnTo>
                  <a:lnTo>
                    <a:pt x="14" y="11"/>
                  </a:lnTo>
                  <a:lnTo>
                    <a:pt x="8" y="6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3" y="3"/>
                  </a:lnTo>
                  <a:lnTo>
                    <a:pt x="40" y="6"/>
                  </a:lnTo>
                  <a:lnTo>
                    <a:pt x="43" y="14"/>
                  </a:lnTo>
                  <a:lnTo>
                    <a:pt x="85" y="128"/>
                  </a:lnTo>
                  <a:lnTo>
                    <a:pt x="131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720"/>
            <p:cNvSpPr>
              <a:spLocks/>
            </p:cNvSpPr>
            <p:nvPr/>
          </p:nvSpPr>
          <p:spPr bwMode="auto">
            <a:xfrm>
              <a:off x="3411" y="2866"/>
              <a:ext cx="105" cy="167"/>
            </a:xfrm>
            <a:custGeom>
              <a:avLst/>
              <a:gdLst>
                <a:gd name="T0" fmla="*/ 94 w 105"/>
                <a:gd name="T1" fmla="*/ 23 h 167"/>
                <a:gd name="T2" fmla="*/ 94 w 105"/>
                <a:gd name="T3" fmla="*/ 23 h 167"/>
                <a:gd name="T4" fmla="*/ 85 w 105"/>
                <a:gd name="T5" fmla="*/ 14 h 167"/>
                <a:gd name="T6" fmla="*/ 74 w 105"/>
                <a:gd name="T7" fmla="*/ 11 h 167"/>
                <a:gd name="T8" fmla="*/ 74 w 105"/>
                <a:gd name="T9" fmla="*/ 11 h 167"/>
                <a:gd name="T10" fmla="*/ 31 w 105"/>
                <a:gd name="T11" fmla="*/ 11 h 167"/>
                <a:gd name="T12" fmla="*/ 31 w 105"/>
                <a:gd name="T13" fmla="*/ 68 h 167"/>
                <a:gd name="T14" fmla="*/ 71 w 105"/>
                <a:gd name="T15" fmla="*/ 68 h 167"/>
                <a:gd name="T16" fmla="*/ 71 w 105"/>
                <a:gd name="T17" fmla="*/ 68 h 167"/>
                <a:gd name="T18" fmla="*/ 76 w 105"/>
                <a:gd name="T19" fmla="*/ 65 h 167"/>
                <a:gd name="T20" fmla="*/ 79 w 105"/>
                <a:gd name="T21" fmla="*/ 62 h 167"/>
                <a:gd name="T22" fmla="*/ 79 w 105"/>
                <a:gd name="T23" fmla="*/ 88 h 167"/>
                <a:gd name="T24" fmla="*/ 79 w 105"/>
                <a:gd name="T25" fmla="*/ 88 h 167"/>
                <a:gd name="T26" fmla="*/ 76 w 105"/>
                <a:gd name="T27" fmla="*/ 82 h 167"/>
                <a:gd name="T28" fmla="*/ 71 w 105"/>
                <a:gd name="T29" fmla="*/ 82 h 167"/>
                <a:gd name="T30" fmla="*/ 31 w 105"/>
                <a:gd name="T31" fmla="*/ 82 h 167"/>
                <a:gd name="T32" fmla="*/ 31 w 105"/>
                <a:gd name="T33" fmla="*/ 153 h 167"/>
                <a:gd name="T34" fmla="*/ 31 w 105"/>
                <a:gd name="T35" fmla="*/ 153 h 167"/>
                <a:gd name="T36" fmla="*/ 59 w 105"/>
                <a:gd name="T37" fmla="*/ 156 h 167"/>
                <a:gd name="T38" fmla="*/ 59 w 105"/>
                <a:gd name="T39" fmla="*/ 156 h 167"/>
                <a:gd name="T40" fmla="*/ 76 w 105"/>
                <a:gd name="T41" fmla="*/ 156 h 167"/>
                <a:gd name="T42" fmla="*/ 88 w 105"/>
                <a:gd name="T43" fmla="*/ 153 h 167"/>
                <a:gd name="T44" fmla="*/ 96 w 105"/>
                <a:gd name="T45" fmla="*/ 148 h 167"/>
                <a:gd name="T46" fmla="*/ 105 w 105"/>
                <a:gd name="T47" fmla="*/ 139 h 167"/>
                <a:gd name="T48" fmla="*/ 99 w 105"/>
                <a:gd name="T49" fmla="*/ 167 h 167"/>
                <a:gd name="T50" fmla="*/ 0 w 105"/>
                <a:gd name="T51" fmla="*/ 167 h 167"/>
                <a:gd name="T52" fmla="*/ 0 w 105"/>
                <a:gd name="T53" fmla="*/ 167 h 167"/>
                <a:gd name="T54" fmla="*/ 5 w 105"/>
                <a:gd name="T55" fmla="*/ 165 h 167"/>
                <a:gd name="T56" fmla="*/ 8 w 105"/>
                <a:gd name="T57" fmla="*/ 156 h 167"/>
                <a:gd name="T58" fmla="*/ 8 w 105"/>
                <a:gd name="T59" fmla="*/ 11 h 167"/>
                <a:gd name="T60" fmla="*/ 8 w 105"/>
                <a:gd name="T61" fmla="*/ 11 h 167"/>
                <a:gd name="T62" fmla="*/ 5 w 105"/>
                <a:gd name="T63" fmla="*/ 3 h 167"/>
                <a:gd name="T64" fmla="*/ 0 w 105"/>
                <a:gd name="T65" fmla="*/ 0 h 167"/>
                <a:gd name="T66" fmla="*/ 94 w 105"/>
                <a:gd name="T67" fmla="*/ 0 h 167"/>
                <a:gd name="T68" fmla="*/ 94 w 105"/>
                <a:gd name="T69" fmla="*/ 23 h 167"/>
                <a:gd name="T70" fmla="*/ 94 w 105"/>
                <a:gd name="T71" fmla="*/ 23 h 1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5" h="167">
                  <a:moveTo>
                    <a:pt x="94" y="23"/>
                  </a:moveTo>
                  <a:lnTo>
                    <a:pt x="94" y="23"/>
                  </a:lnTo>
                  <a:lnTo>
                    <a:pt x="85" y="14"/>
                  </a:lnTo>
                  <a:lnTo>
                    <a:pt x="74" y="11"/>
                  </a:lnTo>
                  <a:lnTo>
                    <a:pt x="31" y="11"/>
                  </a:lnTo>
                  <a:lnTo>
                    <a:pt x="31" y="68"/>
                  </a:lnTo>
                  <a:lnTo>
                    <a:pt x="71" y="68"/>
                  </a:lnTo>
                  <a:lnTo>
                    <a:pt x="76" y="65"/>
                  </a:lnTo>
                  <a:lnTo>
                    <a:pt x="79" y="62"/>
                  </a:lnTo>
                  <a:lnTo>
                    <a:pt x="79" y="88"/>
                  </a:lnTo>
                  <a:lnTo>
                    <a:pt x="76" y="82"/>
                  </a:lnTo>
                  <a:lnTo>
                    <a:pt x="71" y="82"/>
                  </a:lnTo>
                  <a:lnTo>
                    <a:pt x="31" y="82"/>
                  </a:lnTo>
                  <a:lnTo>
                    <a:pt x="31" y="153"/>
                  </a:lnTo>
                  <a:lnTo>
                    <a:pt x="59" y="156"/>
                  </a:lnTo>
                  <a:lnTo>
                    <a:pt x="76" y="156"/>
                  </a:lnTo>
                  <a:lnTo>
                    <a:pt x="88" y="153"/>
                  </a:lnTo>
                  <a:lnTo>
                    <a:pt x="96" y="148"/>
                  </a:lnTo>
                  <a:lnTo>
                    <a:pt x="105" y="139"/>
                  </a:lnTo>
                  <a:lnTo>
                    <a:pt x="99" y="167"/>
                  </a:lnTo>
                  <a:lnTo>
                    <a:pt x="0" y="167"/>
                  </a:lnTo>
                  <a:lnTo>
                    <a:pt x="5" y="165"/>
                  </a:lnTo>
                  <a:lnTo>
                    <a:pt x="8" y="156"/>
                  </a:lnTo>
                  <a:lnTo>
                    <a:pt x="8" y="11"/>
                  </a:lnTo>
                  <a:lnTo>
                    <a:pt x="5" y="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721"/>
            <p:cNvSpPr>
              <a:spLocks noEditPoints="1"/>
            </p:cNvSpPr>
            <p:nvPr/>
          </p:nvSpPr>
          <p:spPr bwMode="auto">
            <a:xfrm>
              <a:off x="3527" y="2866"/>
              <a:ext cx="145" cy="167"/>
            </a:xfrm>
            <a:custGeom>
              <a:avLst/>
              <a:gdLst>
                <a:gd name="T0" fmla="*/ 68 w 145"/>
                <a:gd name="T1" fmla="*/ 82 h 167"/>
                <a:gd name="T2" fmla="*/ 85 w 145"/>
                <a:gd name="T3" fmla="*/ 91 h 167"/>
                <a:gd name="T4" fmla="*/ 94 w 145"/>
                <a:gd name="T5" fmla="*/ 102 h 167"/>
                <a:gd name="T6" fmla="*/ 120 w 145"/>
                <a:gd name="T7" fmla="*/ 145 h 167"/>
                <a:gd name="T8" fmla="*/ 131 w 145"/>
                <a:gd name="T9" fmla="*/ 159 h 167"/>
                <a:gd name="T10" fmla="*/ 145 w 145"/>
                <a:gd name="T11" fmla="*/ 167 h 167"/>
                <a:gd name="T12" fmla="*/ 120 w 145"/>
                <a:gd name="T13" fmla="*/ 167 h 167"/>
                <a:gd name="T14" fmla="*/ 108 w 145"/>
                <a:gd name="T15" fmla="*/ 165 h 167"/>
                <a:gd name="T16" fmla="*/ 100 w 145"/>
                <a:gd name="T17" fmla="*/ 156 h 167"/>
                <a:gd name="T18" fmla="*/ 71 w 145"/>
                <a:gd name="T19" fmla="*/ 111 h 167"/>
                <a:gd name="T20" fmla="*/ 54 w 145"/>
                <a:gd name="T21" fmla="*/ 91 h 167"/>
                <a:gd name="T22" fmla="*/ 46 w 145"/>
                <a:gd name="T23" fmla="*/ 91 h 167"/>
                <a:gd name="T24" fmla="*/ 32 w 145"/>
                <a:gd name="T25" fmla="*/ 156 h 167"/>
                <a:gd name="T26" fmla="*/ 34 w 145"/>
                <a:gd name="T27" fmla="*/ 165 h 167"/>
                <a:gd name="T28" fmla="*/ 0 w 145"/>
                <a:gd name="T29" fmla="*/ 167 h 167"/>
                <a:gd name="T30" fmla="*/ 6 w 145"/>
                <a:gd name="T31" fmla="*/ 165 h 167"/>
                <a:gd name="T32" fmla="*/ 9 w 145"/>
                <a:gd name="T33" fmla="*/ 11 h 167"/>
                <a:gd name="T34" fmla="*/ 6 w 145"/>
                <a:gd name="T35" fmla="*/ 3 h 167"/>
                <a:gd name="T36" fmla="*/ 49 w 145"/>
                <a:gd name="T37" fmla="*/ 0 h 167"/>
                <a:gd name="T38" fmla="*/ 66 w 145"/>
                <a:gd name="T39" fmla="*/ 0 h 167"/>
                <a:gd name="T40" fmla="*/ 88 w 145"/>
                <a:gd name="T41" fmla="*/ 8 h 167"/>
                <a:gd name="T42" fmla="*/ 103 w 145"/>
                <a:gd name="T43" fmla="*/ 20 h 167"/>
                <a:gd name="T44" fmla="*/ 108 w 145"/>
                <a:gd name="T45" fmla="*/ 40 h 167"/>
                <a:gd name="T46" fmla="*/ 108 w 145"/>
                <a:gd name="T47" fmla="*/ 51 h 167"/>
                <a:gd name="T48" fmla="*/ 100 w 145"/>
                <a:gd name="T49" fmla="*/ 65 h 167"/>
                <a:gd name="T50" fmla="*/ 83 w 145"/>
                <a:gd name="T51" fmla="*/ 79 h 167"/>
                <a:gd name="T52" fmla="*/ 68 w 145"/>
                <a:gd name="T53" fmla="*/ 82 h 167"/>
                <a:gd name="T54" fmla="*/ 32 w 145"/>
                <a:gd name="T55" fmla="*/ 77 h 167"/>
                <a:gd name="T56" fmla="*/ 46 w 145"/>
                <a:gd name="T57" fmla="*/ 77 h 167"/>
                <a:gd name="T58" fmla="*/ 60 w 145"/>
                <a:gd name="T59" fmla="*/ 77 h 167"/>
                <a:gd name="T60" fmla="*/ 77 w 145"/>
                <a:gd name="T61" fmla="*/ 65 h 167"/>
                <a:gd name="T62" fmla="*/ 83 w 145"/>
                <a:gd name="T63" fmla="*/ 51 h 167"/>
                <a:gd name="T64" fmla="*/ 83 w 145"/>
                <a:gd name="T65" fmla="*/ 42 h 167"/>
                <a:gd name="T66" fmla="*/ 77 w 145"/>
                <a:gd name="T67" fmla="*/ 20 h 167"/>
                <a:gd name="T68" fmla="*/ 60 w 145"/>
                <a:gd name="T69" fmla="*/ 11 h 167"/>
                <a:gd name="T70" fmla="*/ 49 w 145"/>
                <a:gd name="T71" fmla="*/ 8 h 167"/>
                <a:gd name="T72" fmla="*/ 32 w 145"/>
                <a:gd name="T73" fmla="*/ 11 h 1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5" h="167">
                  <a:moveTo>
                    <a:pt x="68" y="82"/>
                  </a:moveTo>
                  <a:lnTo>
                    <a:pt x="68" y="82"/>
                  </a:lnTo>
                  <a:lnTo>
                    <a:pt x="77" y="85"/>
                  </a:lnTo>
                  <a:lnTo>
                    <a:pt x="85" y="91"/>
                  </a:lnTo>
                  <a:lnTo>
                    <a:pt x="94" y="102"/>
                  </a:lnTo>
                  <a:lnTo>
                    <a:pt x="108" y="125"/>
                  </a:lnTo>
                  <a:lnTo>
                    <a:pt x="120" y="145"/>
                  </a:lnTo>
                  <a:lnTo>
                    <a:pt x="131" y="159"/>
                  </a:lnTo>
                  <a:lnTo>
                    <a:pt x="139" y="165"/>
                  </a:lnTo>
                  <a:lnTo>
                    <a:pt x="145" y="167"/>
                  </a:lnTo>
                  <a:lnTo>
                    <a:pt x="120" y="167"/>
                  </a:lnTo>
                  <a:lnTo>
                    <a:pt x="114" y="167"/>
                  </a:lnTo>
                  <a:lnTo>
                    <a:pt x="108" y="165"/>
                  </a:lnTo>
                  <a:lnTo>
                    <a:pt x="100" y="156"/>
                  </a:lnTo>
                  <a:lnTo>
                    <a:pt x="71" y="111"/>
                  </a:lnTo>
                  <a:lnTo>
                    <a:pt x="60" y="96"/>
                  </a:lnTo>
                  <a:lnTo>
                    <a:pt x="54" y="91"/>
                  </a:lnTo>
                  <a:lnTo>
                    <a:pt x="46" y="91"/>
                  </a:lnTo>
                  <a:lnTo>
                    <a:pt x="32" y="91"/>
                  </a:lnTo>
                  <a:lnTo>
                    <a:pt x="32" y="156"/>
                  </a:lnTo>
                  <a:lnTo>
                    <a:pt x="34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6" y="165"/>
                  </a:lnTo>
                  <a:lnTo>
                    <a:pt x="9" y="156"/>
                  </a:lnTo>
                  <a:lnTo>
                    <a:pt x="9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49" y="0"/>
                  </a:lnTo>
                  <a:lnTo>
                    <a:pt x="66" y="0"/>
                  </a:lnTo>
                  <a:lnTo>
                    <a:pt x="77" y="3"/>
                  </a:lnTo>
                  <a:lnTo>
                    <a:pt x="88" y="8"/>
                  </a:lnTo>
                  <a:lnTo>
                    <a:pt x="97" y="14"/>
                  </a:lnTo>
                  <a:lnTo>
                    <a:pt x="103" y="20"/>
                  </a:lnTo>
                  <a:lnTo>
                    <a:pt x="105" y="28"/>
                  </a:lnTo>
                  <a:lnTo>
                    <a:pt x="108" y="40"/>
                  </a:lnTo>
                  <a:lnTo>
                    <a:pt x="108" y="51"/>
                  </a:lnTo>
                  <a:lnTo>
                    <a:pt x="105" y="60"/>
                  </a:lnTo>
                  <a:lnTo>
                    <a:pt x="100" y="65"/>
                  </a:lnTo>
                  <a:lnTo>
                    <a:pt x="94" y="71"/>
                  </a:lnTo>
                  <a:lnTo>
                    <a:pt x="83" y="79"/>
                  </a:lnTo>
                  <a:lnTo>
                    <a:pt x="68" y="82"/>
                  </a:lnTo>
                  <a:close/>
                  <a:moveTo>
                    <a:pt x="32" y="11"/>
                  </a:moveTo>
                  <a:lnTo>
                    <a:pt x="32" y="77"/>
                  </a:lnTo>
                  <a:lnTo>
                    <a:pt x="46" y="77"/>
                  </a:lnTo>
                  <a:lnTo>
                    <a:pt x="60" y="77"/>
                  </a:lnTo>
                  <a:lnTo>
                    <a:pt x="71" y="68"/>
                  </a:lnTo>
                  <a:lnTo>
                    <a:pt x="77" y="65"/>
                  </a:lnTo>
                  <a:lnTo>
                    <a:pt x="80" y="57"/>
                  </a:lnTo>
                  <a:lnTo>
                    <a:pt x="83" y="51"/>
                  </a:lnTo>
                  <a:lnTo>
                    <a:pt x="83" y="42"/>
                  </a:lnTo>
                  <a:lnTo>
                    <a:pt x="83" y="31"/>
                  </a:lnTo>
                  <a:lnTo>
                    <a:pt x="77" y="20"/>
                  </a:lnTo>
                  <a:lnTo>
                    <a:pt x="66" y="11"/>
                  </a:lnTo>
                  <a:lnTo>
                    <a:pt x="60" y="11"/>
                  </a:lnTo>
                  <a:lnTo>
                    <a:pt x="49" y="8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22"/>
            <p:cNvSpPr>
              <a:spLocks/>
            </p:cNvSpPr>
            <p:nvPr/>
          </p:nvSpPr>
          <p:spPr bwMode="auto">
            <a:xfrm>
              <a:off x="3672" y="2863"/>
              <a:ext cx="102" cy="173"/>
            </a:xfrm>
            <a:custGeom>
              <a:avLst/>
              <a:gdLst>
                <a:gd name="T0" fmla="*/ 102 w 102"/>
                <a:gd name="T1" fmla="*/ 122 h 173"/>
                <a:gd name="T2" fmla="*/ 97 w 102"/>
                <a:gd name="T3" fmla="*/ 142 h 173"/>
                <a:gd name="T4" fmla="*/ 85 w 102"/>
                <a:gd name="T5" fmla="*/ 159 h 173"/>
                <a:gd name="T6" fmla="*/ 68 w 102"/>
                <a:gd name="T7" fmla="*/ 170 h 173"/>
                <a:gd name="T8" fmla="*/ 48 w 102"/>
                <a:gd name="T9" fmla="*/ 173 h 173"/>
                <a:gd name="T10" fmla="*/ 34 w 102"/>
                <a:gd name="T11" fmla="*/ 170 h 173"/>
                <a:gd name="T12" fmla="*/ 3 w 102"/>
                <a:gd name="T13" fmla="*/ 159 h 173"/>
                <a:gd name="T14" fmla="*/ 0 w 102"/>
                <a:gd name="T15" fmla="*/ 122 h 173"/>
                <a:gd name="T16" fmla="*/ 14 w 102"/>
                <a:gd name="T17" fmla="*/ 148 h 173"/>
                <a:gd name="T18" fmla="*/ 37 w 102"/>
                <a:gd name="T19" fmla="*/ 162 h 173"/>
                <a:gd name="T20" fmla="*/ 46 w 102"/>
                <a:gd name="T21" fmla="*/ 162 h 173"/>
                <a:gd name="T22" fmla="*/ 63 w 102"/>
                <a:gd name="T23" fmla="*/ 159 h 173"/>
                <a:gd name="T24" fmla="*/ 74 w 102"/>
                <a:gd name="T25" fmla="*/ 151 h 173"/>
                <a:gd name="T26" fmla="*/ 80 w 102"/>
                <a:gd name="T27" fmla="*/ 131 h 173"/>
                <a:gd name="T28" fmla="*/ 80 w 102"/>
                <a:gd name="T29" fmla="*/ 122 h 173"/>
                <a:gd name="T30" fmla="*/ 68 w 102"/>
                <a:gd name="T31" fmla="*/ 105 h 173"/>
                <a:gd name="T32" fmla="*/ 37 w 102"/>
                <a:gd name="T33" fmla="*/ 88 h 173"/>
                <a:gd name="T34" fmla="*/ 23 w 102"/>
                <a:gd name="T35" fmla="*/ 80 h 173"/>
                <a:gd name="T36" fmla="*/ 3 w 102"/>
                <a:gd name="T37" fmla="*/ 57 h 173"/>
                <a:gd name="T38" fmla="*/ 3 w 102"/>
                <a:gd name="T39" fmla="*/ 43 h 173"/>
                <a:gd name="T40" fmla="*/ 6 w 102"/>
                <a:gd name="T41" fmla="*/ 26 h 173"/>
                <a:gd name="T42" fmla="*/ 20 w 102"/>
                <a:gd name="T43" fmla="*/ 11 h 173"/>
                <a:gd name="T44" fmla="*/ 54 w 102"/>
                <a:gd name="T45" fmla="*/ 0 h 173"/>
                <a:gd name="T46" fmla="*/ 71 w 102"/>
                <a:gd name="T47" fmla="*/ 3 h 173"/>
                <a:gd name="T48" fmla="*/ 88 w 102"/>
                <a:gd name="T49" fmla="*/ 9 h 173"/>
                <a:gd name="T50" fmla="*/ 91 w 102"/>
                <a:gd name="T51" fmla="*/ 43 h 173"/>
                <a:gd name="T52" fmla="*/ 77 w 102"/>
                <a:gd name="T53" fmla="*/ 23 h 173"/>
                <a:gd name="T54" fmla="*/ 57 w 102"/>
                <a:gd name="T55" fmla="*/ 11 h 173"/>
                <a:gd name="T56" fmla="*/ 48 w 102"/>
                <a:gd name="T57" fmla="*/ 11 h 173"/>
                <a:gd name="T58" fmla="*/ 29 w 102"/>
                <a:gd name="T59" fmla="*/ 20 h 173"/>
                <a:gd name="T60" fmla="*/ 23 w 102"/>
                <a:gd name="T61" fmla="*/ 37 h 173"/>
                <a:gd name="T62" fmla="*/ 23 w 102"/>
                <a:gd name="T63" fmla="*/ 45 h 173"/>
                <a:gd name="T64" fmla="*/ 40 w 102"/>
                <a:gd name="T65" fmla="*/ 63 h 173"/>
                <a:gd name="T66" fmla="*/ 57 w 102"/>
                <a:gd name="T67" fmla="*/ 68 h 173"/>
                <a:gd name="T68" fmla="*/ 88 w 102"/>
                <a:gd name="T69" fmla="*/ 88 h 173"/>
                <a:gd name="T70" fmla="*/ 100 w 102"/>
                <a:gd name="T71" fmla="*/ 102 h 173"/>
                <a:gd name="T72" fmla="*/ 102 w 102"/>
                <a:gd name="T73" fmla="*/ 122 h 17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2" h="173">
                  <a:moveTo>
                    <a:pt x="102" y="122"/>
                  </a:moveTo>
                  <a:lnTo>
                    <a:pt x="102" y="122"/>
                  </a:lnTo>
                  <a:lnTo>
                    <a:pt x="102" y="134"/>
                  </a:lnTo>
                  <a:lnTo>
                    <a:pt x="97" y="142"/>
                  </a:lnTo>
                  <a:lnTo>
                    <a:pt x="91" y="151"/>
                  </a:lnTo>
                  <a:lnTo>
                    <a:pt x="85" y="159"/>
                  </a:lnTo>
                  <a:lnTo>
                    <a:pt x="77" y="165"/>
                  </a:lnTo>
                  <a:lnTo>
                    <a:pt x="68" y="170"/>
                  </a:lnTo>
                  <a:lnTo>
                    <a:pt x="57" y="173"/>
                  </a:lnTo>
                  <a:lnTo>
                    <a:pt x="48" y="173"/>
                  </a:lnTo>
                  <a:lnTo>
                    <a:pt x="34" y="170"/>
                  </a:lnTo>
                  <a:lnTo>
                    <a:pt x="20" y="168"/>
                  </a:lnTo>
                  <a:lnTo>
                    <a:pt x="3" y="159"/>
                  </a:lnTo>
                  <a:lnTo>
                    <a:pt x="0" y="122"/>
                  </a:lnTo>
                  <a:lnTo>
                    <a:pt x="6" y="136"/>
                  </a:lnTo>
                  <a:lnTo>
                    <a:pt x="14" y="148"/>
                  </a:lnTo>
                  <a:lnTo>
                    <a:pt x="29" y="159"/>
                  </a:lnTo>
                  <a:lnTo>
                    <a:pt x="37" y="162"/>
                  </a:lnTo>
                  <a:lnTo>
                    <a:pt x="46" y="162"/>
                  </a:lnTo>
                  <a:lnTo>
                    <a:pt x="54" y="162"/>
                  </a:lnTo>
                  <a:lnTo>
                    <a:pt x="63" y="159"/>
                  </a:lnTo>
                  <a:lnTo>
                    <a:pt x="68" y="156"/>
                  </a:lnTo>
                  <a:lnTo>
                    <a:pt x="74" y="151"/>
                  </a:lnTo>
                  <a:lnTo>
                    <a:pt x="80" y="139"/>
                  </a:lnTo>
                  <a:lnTo>
                    <a:pt x="80" y="131"/>
                  </a:lnTo>
                  <a:lnTo>
                    <a:pt x="80" y="122"/>
                  </a:lnTo>
                  <a:lnTo>
                    <a:pt x="77" y="114"/>
                  </a:lnTo>
                  <a:lnTo>
                    <a:pt x="68" y="105"/>
                  </a:lnTo>
                  <a:lnTo>
                    <a:pt x="54" y="97"/>
                  </a:lnTo>
                  <a:lnTo>
                    <a:pt x="37" y="88"/>
                  </a:lnTo>
                  <a:lnTo>
                    <a:pt x="23" y="80"/>
                  </a:lnTo>
                  <a:lnTo>
                    <a:pt x="11" y="68"/>
                  </a:lnTo>
                  <a:lnTo>
                    <a:pt x="3" y="57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6" y="26"/>
                  </a:lnTo>
                  <a:lnTo>
                    <a:pt x="11" y="17"/>
                  </a:lnTo>
                  <a:lnTo>
                    <a:pt x="20" y="11"/>
                  </a:lnTo>
                  <a:lnTo>
                    <a:pt x="34" y="3"/>
                  </a:lnTo>
                  <a:lnTo>
                    <a:pt x="54" y="0"/>
                  </a:lnTo>
                  <a:lnTo>
                    <a:pt x="71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91" y="43"/>
                  </a:lnTo>
                  <a:lnTo>
                    <a:pt x="85" y="31"/>
                  </a:lnTo>
                  <a:lnTo>
                    <a:pt x="77" y="23"/>
                  </a:lnTo>
                  <a:lnTo>
                    <a:pt x="65" y="14"/>
                  </a:lnTo>
                  <a:lnTo>
                    <a:pt x="57" y="11"/>
                  </a:lnTo>
                  <a:lnTo>
                    <a:pt x="48" y="11"/>
                  </a:lnTo>
                  <a:lnTo>
                    <a:pt x="37" y="11"/>
                  </a:lnTo>
                  <a:lnTo>
                    <a:pt x="29" y="20"/>
                  </a:lnTo>
                  <a:lnTo>
                    <a:pt x="23" y="28"/>
                  </a:lnTo>
                  <a:lnTo>
                    <a:pt x="23" y="37"/>
                  </a:lnTo>
                  <a:lnTo>
                    <a:pt x="23" y="45"/>
                  </a:lnTo>
                  <a:lnTo>
                    <a:pt x="31" y="54"/>
                  </a:lnTo>
                  <a:lnTo>
                    <a:pt x="40" y="63"/>
                  </a:lnTo>
                  <a:lnTo>
                    <a:pt x="57" y="68"/>
                  </a:lnTo>
                  <a:lnTo>
                    <a:pt x="74" y="77"/>
                  </a:lnTo>
                  <a:lnTo>
                    <a:pt x="88" y="88"/>
                  </a:lnTo>
                  <a:lnTo>
                    <a:pt x="94" y="94"/>
                  </a:lnTo>
                  <a:lnTo>
                    <a:pt x="100" y="102"/>
                  </a:lnTo>
                  <a:lnTo>
                    <a:pt x="102" y="111"/>
                  </a:lnTo>
                  <a:lnTo>
                    <a:pt x="102" y="1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723"/>
            <p:cNvSpPr>
              <a:spLocks/>
            </p:cNvSpPr>
            <p:nvPr/>
          </p:nvSpPr>
          <p:spPr bwMode="auto">
            <a:xfrm>
              <a:off x="3791" y="2866"/>
              <a:ext cx="37" cy="167"/>
            </a:xfrm>
            <a:custGeom>
              <a:avLst/>
              <a:gdLst>
                <a:gd name="T0" fmla="*/ 37 w 37"/>
                <a:gd name="T1" fmla="*/ 0 h 167"/>
                <a:gd name="T2" fmla="*/ 37 w 37"/>
                <a:gd name="T3" fmla="*/ 0 h 167"/>
                <a:gd name="T4" fmla="*/ 32 w 37"/>
                <a:gd name="T5" fmla="*/ 3 h 167"/>
                <a:gd name="T6" fmla="*/ 29 w 37"/>
                <a:gd name="T7" fmla="*/ 11 h 167"/>
                <a:gd name="T8" fmla="*/ 29 w 37"/>
                <a:gd name="T9" fmla="*/ 156 h 167"/>
                <a:gd name="T10" fmla="*/ 29 w 37"/>
                <a:gd name="T11" fmla="*/ 156 h 167"/>
                <a:gd name="T12" fmla="*/ 32 w 37"/>
                <a:gd name="T13" fmla="*/ 165 h 167"/>
                <a:gd name="T14" fmla="*/ 37 w 37"/>
                <a:gd name="T15" fmla="*/ 167 h 167"/>
                <a:gd name="T16" fmla="*/ 0 w 37"/>
                <a:gd name="T17" fmla="*/ 167 h 167"/>
                <a:gd name="T18" fmla="*/ 0 w 37"/>
                <a:gd name="T19" fmla="*/ 167 h 167"/>
                <a:gd name="T20" fmla="*/ 3 w 37"/>
                <a:gd name="T21" fmla="*/ 165 h 167"/>
                <a:gd name="T22" fmla="*/ 6 w 37"/>
                <a:gd name="T23" fmla="*/ 156 h 167"/>
                <a:gd name="T24" fmla="*/ 6 w 37"/>
                <a:gd name="T25" fmla="*/ 11 h 167"/>
                <a:gd name="T26" fmla="*/ 6 w 37"/>
                <a:gd name="T27" fmla="*/ 11 h 167"/>
                <a:gd name="T28" fmla="*/ 3 w 37"/>
                <a:gd name="T29" fmla="*/ 3 h 167"/>
                <a:gd name="T30" fmla="*/ 0 w 37"/>
                <a:gd name="T31" fmla="*/ 0 h 167"/>
                <a:gd name="T32" fmla="*/ 37 w 37"/>
                <a:gd name="T33" fmla="*/ 0 h 167"/>
                <a:gd name="T34" fmla="*/ 37 w 37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7" h="167">
                  <a:moveTo>
                    <a:pt x="37" y="0"/>
                  </a:moveTo>
                  <a:lnTo>
                    <a:pt x="37" y="0"/>
                  </a:lnTo>
                  <a:lnTo>
                    <a:pt x="32" y="3"/>
                  </a:lnTo>
                  <a:lnTo>
                    <a:pt x="29" y="11"/>
                  </a:lnTo>
                  <a:lnTo>
                    <a:pt x="29" y="156"/>
                  </a:lnTo>
                  <a:lnTo>
                    <a:pt x="32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3" y="165"/>
                  </a:lnTo>
                  <a:lnTo>
                    <a:pt x="6" y="156"/>
                  </a:lnTo>
                  <a:lnTo>
                    <a:pt x="6" y="11"/>
                  </a:lnTo>
                  <a:lnTo>
                    <a:pt x="3" y="3"/>
                  </a:ln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24"/>
            <p:cNvSpPr>
              <a:spLocks/>
            </p:cNvSpPr>
            <p:nvPr/>
          </p:nvSpPr>
          <p:spPr bwMode="auto">
            <a:xfrm>
              <a:off x="3840" y="2866"/>
              <a:ext cx="130" cy="167"/>
            </a:xfrm>
            <a:custGeom>
              <a:avLst/>
              <a:gdLst>
                <a:gd name="T0" fmla="*/ 79 w 130"/>
                <a:gd name="T1" fmla="*/ 11 h 167"/>
                <a:gd name="T2" fmla="*/ 79 w 130"/>
                <a:gd name="T3" fmla="*/ 156 h 167"/>
                <a:gd name="T4" fmla="*/ 79 w 130"/>
                <a:gd name="T5" fmla="*/ 156 h 167"/>
                <a:gd name="T6" fmla="*/ 79 w 130"/>
                <a:gd name="T7" fmla="*/ 165 h 167"/>
                <a:gd name="T8" fmla="*/ 85 w 130"/>
                <a:gd name="T9" fmla="*/ 167 h 167"/>
                <a:gd name="T10" fmla="*/ 48 w 130"/>
                <a:gd name="T11" fmla="*/ 167 h 167"/>
                <a:gd name="T12" fmla="*/ 48 w 130"/>
                <a:gd name="T13" fmla="*/ 167 h 167"/>
                <a:gd name="T14" fmla="*/ 54 w 130"/>
                <a:gd name="T15" fmla="*/ 165 h 167"/>
                <a:gd name="T16" fmla="*/ 54 w 130"/>
                <a:gd name="T17" fmla="*/ 156 h 167"/>
                <a:gd name="T18" fmla="*/ 54 w 130"/>
                <a:gd name="T19" fmla="*/ 11 h 167"/>
                <a:gd name="T20" fmla="*/ 54 w 130"/>
                <a:gd name="T21" fmla="*/ 11 h 167"/>
                <a:gd name="T22" fmla="*/ 14 w 130"/>
                <a:gd name="T23" fmla="*/ 14 h 167"/>
                <a:gd name="T24" fmla="*/ 14 w 130"/>
                <a:gd name="T25" fmla="*/ 14 h 167"/>
                <a:gd name="T26" fmla="*/ 11 w 130"/>
                <a:gd name="T27" fmla="*/ 14 h 167"/>
                <a:gd name="T28" fmla="*/ 5 w 130"/>
                <a:gd name="T29" fmla="*/ 17 h 167"/>
                <a:gd name="T30" fmla="*/ 0 w 130"/>
                <a:gd name="T31" fmla="*/ 23 h 167"/>
                <a:gd name="T32" fmla="*/ 0 w 130"/>
                <a:gd name="T33" fmla="*/ 0 h 167"/>
                <a:gd name="T34" fmla="*/ 130 w 130"/>
                <a:gd name="T35" fmla="*/ 0 h 167"/>
                <a:gd name="T36" fmla="*/ 130 w 130"/>
                <a:gd name="T37" fmla="*/ 23 h 167"/>
                <a:gd name="T38" fmla="*/ 130 w 130"/>
                <a:gd name="T39" fmla="*/ 23 h 167"/>
                <a:gd name="T40" fmla="*/ 128 w 130"/>
                <a:gd name="T41" fmla="*/ 17 h 167"/>
                <a:gd name="T42" fmla="*/ 119 w 130"/>
                <a:gd name="T43" fmla="*/ 14 h 167"/>
                <a:gd name="T44" fmla="*/ 119 w 130"/>
                <a:gd name="T45" fmla="*/ 14 h 167"/>
                <a:gd name="T46" fmla="*/ 79 w 130"/>
                <a:gd name="T47" fmla="*/ 11 h 167"/>
                <a:gd name="T48" fmla="*/ 79 w 130"/>
                <a:gd name="T49" fmla="*/ 11 h 16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0" h="167">
                  <a:moveTo>
                    <a:pt x="79" y="11"/>
                  </a:moveTo>
                  <a:lnTo>
                    <a:pt x="79" y="156"/>
                  </a:lnTo>
                  <a:lnTo>
                    <a:pt x="79" y="165"/>
                  </a:lnTo>
                  <a:lnTo>
                    <a:pt x="85" y="167"/>
                  </a:lnTo>
                  <a:lnTo>
                    <a:pt x="48" y="167"/>
                  </a:lnTo>
                  <a:lnTo>
                    <a:pt x="54" y="165"/>
                  </a:lnTo>
                  <a:lnTo>
                    <a:pt x="54" y="156"/>
                  </a:lnTo>
                  <a:lnTo>
                    <a:pt x="54" y="11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5" y="17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23"/>
                  </a:lnTo>
                  <a:lnTo>
                    <a:pt x="128" y="17"/>
                  </a:lnTo>
                  <a:lnTo>
                    <a:pt x="119" y="14"/>
                  </a:lnTo>
                  <a:lnTo>
                    <a:pt x="79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25"/>
            <p:cNvSpPr>
              <a:spLocks/>
            </p:cNvSpPr>
            <p:nvPr/>
          </p:nvSpPr>
          <p:spPr bwMode="auto">
            <a:xfrm>
              <a:off x="3976" y="2866"/>
              <a:ext cx="142" cy="167"/>
            </a:xfrm>
            <a:custGeom>
              <a:avLst/>
              <a:gdLst>
                <a:gd name="T0" fmla="*/ 142 w 142"/>
                <a:gd name="T1" fmla="*/ 0 h 167"/>
                <a:gd name="T2" fmla="*/ 142 w 142"/>
                <a:gd name="T3" fmla="*/ 0 h 167"/>
                <a:gd name="T4" fmla="*/ 131 w 142"/>
                <a:gd name="T5" fmla="*/ 6 h 167"/>
                <a:gd name="T6" fmla="*/ 125 w 142"/>
                <a:gd name="T7" fmla="*/ 14 h 167"/>
                <a:gd name="T8" fmla="*/ 85 w 142"/>
                <a:gd name="T9" fmla="*/ 88 h 167"/>
                <a:gd name="T10" fmla="*/ 85 w 142"/>
                <a:gd name="T11" fmla="*/ 156 h 167"/>
                <a:gd name="T12" fmla="*/ 85 w 142"/>
                <a:gd name="T13" fmla="*/ 156 h 167"/>
                <a:gd name="T14" fmla="*/ 88 w 142"/>
                <a:gd name="T15" fmla="*/ 165 h 167"/>
                <a:gd name="T16" fmla="*/ 97 w 142"/>
                <a:gd name="T17" fmla="*/ 167 h 167"/>
                <a:gd name="T18" fmla="*/ 54 w 142"/>
                <a:gd name="T19" fmla="*/ 167 h 167"/>
                <a:gd name="T20" fmla="*/ 54 w 142"/>
                <a:gd name="T21" fmla="*/ 167 h 167"/>
                <a:gd name="T22" fmla="*/ 60 w 142"/>
                <a:gd name="T23" fmla="*/ 165 h 167"/>
                <a:gd name="T24" fmla="*/ 63 w 142"/>
                <a:gd name="T25" fmla="*/ 162 h 167"/>
                <a:gd name="T26" fmla="*/ 63 w 142"/>
                <a:gd name="T27" fmla="*/ 156 h 167"/>
                <a:gd name="T28" fmla="*/ 63 w 142"/>
                <a:gd name="T29" fmla="*/ 88 h 167"/>
                <a:gd name="T30" fmla="*/ 14 w 142"/>
                <a:gd name="T31" fmla="*/ 11 h 167"/>
                <a:gd name="T32" fmla="*/ 14 w 142"/>
                <a:gd name="T33" fmla="*/ 11 h 167"/>
                <a:gd name="T34" fmla="*/ 9 w 142"/>
                <a:gd name="T35" fmla="*/ 6 h 167"/>
                <a:gd name="T36" fmla="*/ 0 w 142"/>
                <a:gd name="T37" fmla="*/ 0 h 167"/>
                <a:gd name="T38" fmla="*/ 48 w 142"/>
                <a:gd name="T39" fmla="*/ 0 h 167"/>
                <a:gd name="T40" fmla="*/ 48 w 142"/>
                <a:gd name="T41" fmla="*/ 0 h 167"/>
                <a:gd name="T42" fmla="*/ 45 w 142"/>
                <a:gd name="T43" fmla="*/ 0 h 167"/>
                <a:gd name="T44" fmla="*/ 43 w 142"/>
                <a:gd name="T45" fmla="*/ 3 h 167"/>
                <a:gd name="T46" fmla="*/ 43 w 142"/>
                <a:gd name="T47" fmla="*/ 8 h 167"/>
                <a:gd name="T48" fmla="*/ 45 w 142"/>
                <a:gd name="T49" fmla="*/ 14 h 167"/>
                <a:gd name="T50" fmla="*/ 80 w 142"/>
                <a:gd name="T51" fmla="*/ 77 h 167"/>
                <a:gd name="T52" fmla="*/ 114 w 142"/>
                <a:gd name="T53" fmla="*/ 11 h 167"/>
                <a:gd name="T54" fmla="*/ 114 w 142"/>
                <a:gd name="T55" fmla="*/ 11 h 167"/>
                <a:gd name="T56" fmla="*/ 114 w 142"/>
                <a:gd name="T57" fmla="*/ 6 h 167"/>
                <a:gd name="T58" fmla="*/ 114 w 142"/>
                <a:gd name="T59" fmla="*/ 3 h 167"/>
                <a:gd name="T60" fmla="*/ 108 w 142"/>
                <a:gd name="T61" fmla="*/ 0 h 167"/>
                <a:gd name="T62" fmla="*/ 142 w 142"/>
                <a:gd name="T63" fmla="*/ 0 h 167"/>
                <a:gd name="T64" fmla="*/ 142 w 142"/>
                <a:gd name="T65" fmla="*/ 0 h 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2" h="167">
                  <a:moveTo>
                    <a:pt x="142" y="0"/>
                  </a:moveTo>
                  <a:lnTo>
                    <a:pt x="142" y="0"/>
                  </a:lnTo>
                  <a:lnTo>
                    <a:pt x="131" y="6"/>
                  </a:lnTo>
                  <a:lnTo>
                    <a:pt x="125" y="14"/>
                  </a:lnTo>
                  <a:lnTo>
                    <a:pt x="85" y="88"/>
                  </a:lnTo>
                  <a:lnTo>
                    <a:pt x="85" y="156"/>
                  </a:lnTo>
                  <a:lnTo>
                    <a:pt x="88" y="165"/>
                  </a:lnTo>
                  <a:lnTo>
                    <a:pt x="97" y="167"/>
                  </a:lnTo>
                  <a:lnTo>
                    <a:pt x="54" y="167"/>
                  </a:lnTo>
                  <a:lnTo>
                    <a:pt x="60" y="165"/>
                  </a:lnTo>
                  <a:lnTo>
                    <a:pt x="63" y="162"/>
                  </a:lnTo>
                  <a:lnTo>
                    <a:pt x="63" y="156"/>
                  </a:lnTo>
                  <a:lnTo>
                    <a:pt x="63" y="88"/>
                  </a:lnTo>
                  <a:lnTo>
                    <a:pt x="14" y="11"/>
                  </a:lnTo>
                  <a:lnTo>
                    <a:pt x="9" y="6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3"/>
                  </a:lnTo>
                  <a:lnTo>
                    <a:pt x="43" y="8"/>
                  </a:lnTo>
                  <a:lnTo>
                    <a:pt x="45" y="14"/>
                  </a:lnTo>
                  <a:lnTo>
                    <a:pt x="80" y="77"/>
                  </a:lnTo>
                  <a:lnTo>
                    <a:pt x="114" y="11"/>
                  </a:lnTo>
                  <a:lnTo>
                    <a:pt x="114" y="6"/>
                  </a:lnTo>
                  <a:lnTo>
                    <a:pt x="114" y="3"/>
                  </a:lnTo>
                  <a:lnTo>
                    <a:pt x="108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726"/>
            <p:cNvSpPr>
              <a:spLocks noEditPoints="1"/>
            </p:cNvSpPr>
            <p:nvPr/>
          </p:nvSpPr>
          <p:spPr bwMode="auto">
            <a:xfrm>
              <a:off x="4192" y="2863"/>
              <a:ext cx="156" cy="173"/>
            </a:xfrm>
            <a:custGeom>
              <a:avLst/>
              <a:gdLst>
                <a:gd name="T0" fmla="*/ 77 w 156"/>
                <a:gd name="T1" fmla="*/ 173 h 173"/>
                <a:gd name="T2" fmla="*/ 48 w 156"/>
                <a:gd name="T3" fmla="*/ 165 h 173"/>
                <a:gd name="T4" fmla="*/ 23 w 156"/>
                <a:gd name="T5" fmla="*/ 148 h 173"/>
                <a:gd name="T6" fmla="*/ 6 w 156"/>
                <a:gd name="T7" fmla="*/ 119 h 173"/>
                <a:gd name="T8" fmla="*/ 0 w 156"/>
                <a:gd name="T9" fmla="*/ 85 h 173"/>
                <a:gd name="T10" fmla="*/ 3 w 156"/>
                <a:gd name="T11" fmla="*/ 68 h 173"/>
                <a:gd name="T12" fmla="*/ 14 w 156"/>
                <a:gd name="T13" fmla="*/ 40 h 173"/>
                <a:gd name="T14" fmla="*/ 34 w 156"/>
                <a:gd name="T15" fmla="*/ 14 h 173"/>
                <a:gd name="T16" fmla="*/ 62 w 156"/>
                <a:gd name="T17" fmla="*/ 3 h 173"/>
                <a:gd name="T18" fmla="*/ 82 w 156"/>
                <a:gd name="T19" fmla="*/ 0 h 173"/>
                <a:gd name="T20" fmla="*/ 108 w 156"/>
                <a:gd name="T21" fmla="*/ 6 h 173"/>
                <a:gd name="T22" fmla="*/ 133 w 156"/>
                <a:gd name="T23" fmla="*/ 23 h 173"/>
                <a:gd name="T24" fmla="*/ 150 w 156"/>
                <a:gd name="T25" fmla="*/ 51 h 173"/>
                <a:gd name="T26" fmla="*/ 156 w 156"/>
                <a:gd name="T27" fmla="*/ 88 h 173"/>
                <a:gd name="T28" fmla="*/ 156 w 156"/>
                <a:gd name="T29" fmla="*/ 108 h 173"/>
                <a:gd name="T30" fmla="*/ 142 w 156"/>
                <a:gd name="T31" fmla="*/ 139 h 173"/>
                <a:gd name="T32" fmla="*/ 119 w 156"/>
                <a:gd name="T33" fmla="*/ 162 h 173"/>
                <a:gd name="T34" fmla="*/ 91 w 156"/>
                <a:gd name="T35" fmla="*/ 173 h 173"/>
                <a:gd name="T36" fmla="*/ 77 w 156"/>
                <a:gd name="T37" fmla="*/ 173 h 173"/>
                <a:gd name="T38" fmla="*/ 25 w 156"/>
                <a:gd name="T39" fmla="*/ 82 h 173"/>
                <a:gd name="T40" fmla="*/ 31 w 156"/>
                <a:gd name="T41" fmla="*/ 119 h 173"/>
                <a:gd name="T42" fmla="*/ 43 w 156"/>
                <a:gd name="T43" fmla="*/ 142 h 173"/>
                <a:gd name="T44" fmla="*/ 60 w 156"/>
                <a:gd name="T45" fmla="*/ 156 h 173"/>
                <a:gd name="T46" fmla="*/ 79 w 156"/>
                <a:gd name="T47" fmla="*/ 162 h 173"/>
                <a:gd name="T48" fmla="*/ 91 w 156"/>
                <a:gd name="T49" fmla="*/ 159 h 173"/>
                <a:gd name="T50" fmla="*/ 111 w 156"/>
                <a:gd name="T51" fmla="*/ 151 h 173"/>
                <a:gd name="T52" fmla="*/ 122 w 156"/>
                <a:gd name="T53" fmla="*/ 131 h 173"/>
                <a:gd name="T54" fmla="*/ 131 w 156"/>
                <a:gd name="T55" fmla="*/ 105 h 173"/>
                <a:gd name="T56" fmla="*/ 131 w 156"/>
                <a:gd name="T57" fmla="*/ 88 h 173"/>
                <a:gd name="T58" fmla="*/ 128 w 156"/>
                <a:gd name="T59" fmla="*/ 57 h 173"/>
                <a:gd name="T60" fmla="*/ 116 w 156"/>
                <a:gd name="T61" fmla="*/ 31 h 173"/>
                <a:gd name="T62" fmla="*/ 102 w 156"/>
                <a:gd name="T63" fmla="*/ 17 h 173"/>
                <a:gd name="T64" fmla="*/ 79 w 156"/>
                <a:gd name="T65" fmla="*/ 11 h 173"/>
                <a:gd name="T66" fmla="*/ 68 w 156"/>
                <a:gd name="T67" fmla="*/ 11 h 173"/>
                <a:gd name="T68" fmla="*/ 48 w 156"/>
                <a:gd name="T69" fmla="*/ 23 h 173"/>
                <a:gd name="T70" fmla="*/ 34 w 156"/>
                <a:gd name="T71" fmla="*/ 40 h 173"/>
                <a:gd name="T72" fmla="*/ 28 w 156"/>
                <a:gd name="T73" fmla="*/ 65 h 173"/>
                <a:gd name="T74" fmla="*/ 25 w 156"/>
                <a:gd name="T75" fmla="*/ 82 h 1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6" h="173">
                  <a:moveTo>
                    <a:pt x="77" y="173"/>
                  </a:moveTo>
                  <a:lnTo>
                    <a:pt x="77" y="173"/>
                  </a:lnTo>
                  <a:lnTo>
                    <a:pt x="62" y="170"/>
                  </a:lnTo>
                  <a:lnTo>
                    <a:pt x="48" y="165"/>
                  </a:lnTo>
                  <a:lnTo>
                    <a:pt x="34" y="159"/>
                  </a:lnTo>
                  <a:lnTo>
                    <a:pt x="23" y="148"/>
                  </a:lnTo>
                  <a:lnTo>
                    <a:pt x="14" y="134"/>
                  </a:lnTo>
                  <a:lnTo>
                    <a:pt x="6" y="119"/>
                  </a:lnTo>
                  <a:lnTo>
                    <a:pt x="3" y="102"/>
                  </a:lnTo>
                  <a:lnTo>
                    <a:pt x="0" y="85"/>
                  </a:lnTo>
                  <a:lnTo>
                    <a:pt x="3" y="68"/>
                  </a:lnTo>
                  <a:lnTo>
                    <a:pt x="6" y="54"/>
                  </a:lnTo>
                  <a:lnTo>
                    <a:pt x="14" y="40"/>
                  </a:lnTo>
                  <a:lnTo>
                    <a:pt x="23" y="26"/>
                  </a:lnTo>
                  <a:lnTo>
                    <a:pt x="34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82" y="0"/>
                  </a:lnTo>
                  <a:lnTo>
                    <a:pt x="94" y="3"/>
                  </a:lnTo>
                  <a:lnTo>
                    <a:pt x="108" y="6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2" y="37"/>
                  </a:lnTo>
                  <a:lnTo>
                    <a:pt x="150" y="51"/>
                  </a:lnTo>
                  <a:lnTo>
                    <a:pt x="156" y="68"/>
                  </a:lnTo>
                  <a:lnTo>
                    <a:pt x="156" y="88"/>
                  </a:lnTo>
                  <a:lnTo>
                    <a:pt x="156" y="108"/>
                  </a:lnTo>
                  <a:lnTo>
                    <a:pt x="150" y="125"/>
                  </a:lnTo>
                  <a:lnTo>
                    <a:pt x="142" y="139"/>
                  </a:lnTo>
                  <a:lnTo>
                    <a:pt x="131" y="153"/>
                  </a:lnTo>
                  <a:lnTo>
                    <a:pt x="119" y="162"/>
                  </a:lnTo>
                  <a:lnTo>
                    <a:pt x="105" y="168"/>
                  </a:lnTo>
                  <a:lnTo>
                    <a:pt x="91" y="173"/>
                  </a:lnTo>
                  <a:lnTo>
                    <a:pt x="77" y="173"/>
                  </a:lnTo>
                  <a:close/>
                  <a:moveTo>
                    <a:pt x="25" y="82"/>
                  </a:moveTo>
                  <a:lnTo>
                    <a:pt x="25" y="82"/>
                  </a:lnTo>
                  <a:lnTo>
                    <a:pt x="28" y="102"/>
                  </a:lnTo>
                  <a:lnTo>
                    <a:pt x="31" y="119"/>
                  </a:lnTo>
                  <a:lnTo>
                    <a:pt x="37" y="131"/>
                  </a:lnTo>
                  <a:lnTo>
                    <a:pt x="43" y="142"/>
                  </a:lnTo>
                  <a:lnTo>
                    <a:pt x="51" y="151"/>
                  </a:lnTo>
                  <a:lnTo>
                    <a:pt x="60" y="156"/>
                  </a:lnTo>
                  <a:lnTo>
                    <a:pt x="71" y="159"/>
                  </a:lnTo>
                  <a:lnTo>
                    <a:pt x="79" y="162"/>
                  </a:lnTo>
                  <a:lnTo>
                    <a:pt x="91" y="159"/>
                  </a:lnTo>
                  <a:lnTo>
                    <a:pt x="102" y="156"/>
                  </a:lnTo>
                  <a:lnTo>
                    <a:pt x="111" y="151"/>
                  </a:lnTo>
                  <a:lnTo>
                    <a:pt x="116" y="142"/>
                  </a:lnTo>
                  <a:lnTo>
                    <a:pt x="122" y="131"/>
                  </a:lnTo>
                  <a:lnTo>
                    <a:pt x="128" y="119"/>
                  </a:lnTo>
                  <a:lnTo>
                    <a:pt x="131" y="105"/>
                  </a:lnTo>
                  <a:lnTo>
                    <a:pt x="131" y="88"/>
                  </a:lnTo>
                  <a:lnTo>
                    <a:pt x="131" y="71"/>
                  </a:lnTo>
                  <a:lnTo>
                    <a:pt x="128" y="57"/>
                  </a:lnTo>
                  <a:lnTo>
                    <a:pt x="122" y="43"/>
                  </a:lnTo>
                  <a:lnTo>
                    <a:pt x="116" y="31"/>
                  </a:lnTo>
                  <a:lnTo>
                    <a:pt x="111" y="23"/>
                  </a:lnTo>
                  <a:lnTo>
                    <a:pt x="102" y="17"/>
                  </a:lnTo>
                  <a:lnTo>
                    <a:pt x="91" y="11"/>
                  </a:lnTo>
                  <a:lnTo>
                    <a:pt x="79" y="11"/>
                  </a:lnTo>
                  <a:lnTo>
                    <a:pt x="68" y="11"/>
                  </a:lnTo>
                  <a:lnTo>
                    <a:pt x="57" y="14"/>
                  </a:lnTo>
                  <a:lnTo>
                    <a:pt x="48" y="23"/>
                  </a:lnTo>
                  <a:lnTo>
                    <a:pt x="40" y="28"/>
                  </a:lnTo>
                  <a:lnTo>
                    <a:pt x="34" y="40"/>
                  </a:lnTo>
                  <a:lnTo>
                    <a:pt x="31" y="51"/>
                  </a:lnTo>
                  <a:lnTo>
                    <a:pt x="28" y="65"/>
                  </a:lnTo>
                  <a:lnTo>
                    <a:pt x="2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727"/>
            <p:cNvSpPr>
              <a:spLocks/>
            </p:cNvSpPr>
            <p:nvPr/>
          </p:nvSpPr>
          <p:spPr bwMode="auto">
            <a:xfrm>
              <a:off x="4365" y="2866"/>
              <a:ext cx="100" cy="167"/>
            </a:xfrm>
            <a:custGeom>
              <a:avLst/>
              <a:gdLst>
                <a:gd name="T0" fmla="*/ 37 w 100"/>
                <a:gd name="T1" fmla="*/ 167 h 167"/>
                <a:gd name="T2" fmla="*/ 0 w 100"/>
                <a:gd name="T3" fmla="*/ 167 h 167"/>
                <a:gd name="T4" fmla="*/ 0 w 100"/>
                <a:gd name="T5" fmla="*/ 167 h 167"/>
                <a:gd name="T6" fmla="*/ 6 w 100"/>
                <a:gd name="T7" fmla="*/ 165 h 167"/>
                <a:gd name="T8" fmla="*/ 6 w 100"/>
                <a:gd name="T9" fmla="*/ 156 h 167"/>
                <a:gd name="T10" fmla="*/ 6 w 100"/>
                <a:gd name="T11" fmla="*/ 11 h 167"/>
                <a:gd name="T12" fmla="*/ 6 w 100"/>
                <a:gd name="T13" fmla="*/ 11 h 167"/>
                <a:gd name="T14" fmla="*/ 6 w 100"/>
                <a:gd name="T15" fmla="*/ 3 h 167"/>
                <a:gd name="T16" fmla="*/ 0 w 100"/>
                <a:gd name="T17" fmla="*/ 0 h 167"/>
                <a:gd name="T18" fmla="*/ 100 w 100"/>
                <a:gd name="T19" fmla="*/ 0 h 167"/>
                <a:gd name="T20" fmla="*/ 100 w 100"/>
                <a:gd name="T21" fmla="*/ 23 h 167"/>
                <a:gd name="T22" fmla="*/ 100 w 100"/>
                <a:gd name="T23" fmla="*/ 23 h 167"/>
                <a:gd name="T24" fmla="*/ 91 w 100"/>
                <a:gd name="T25" fmla="*/ 14 h 167"/>
                <a:gd name="T26" fmla="*/ 77 w 100"/>
                <a:gd name="T27" fmla="*/ 11 h 167"/>
                <a:gd name="T28" fmla="*/ 77 w 100"/>
                <a:gd name="T29" fmla="*/ 11 h 167"/>
                <a:gd name="T30" fmla="*/ 31 w 100"/>
                <a:gd name="T31" fmla="*/ 11 h 167"/>
                <a:gd name="T32" fmla="*/ 31 w 100"/>
                <a:gd name="T33" fmla="*/ 68 h 167"/>
                <a:gd name="T34" fmla="*/ 71 w 100"/>
                <a:gd name="T35" fmla="*/ 68 h 167"/>
                <a:gd name="T36" fmla="*/ 71 w 100"/>
                <a:gd name="T37" fmla="*/ 68 h 167"/>
                <a:gd name="T38" fmla="*/ 77 w 100"/>
                <a:gd name="T39" fmla="*/ 65 h 167"/>
                <a:gd name="T40" fmla="*/ 80 w 100"/>
                <a:gd name="T41" fmla="*/ 62 h 167"/>
                <a:gd name="T42" fmla="*/ 80 w 100"/>
                <a:gd name="T43" fmla="*/ 88 h 167"/>
                <a:gd name="T44" fmla="*/ 80 w 100"/>
                <a:gd name="T45" fmla="*/ 88 h 167"/>
                <a:gd name="T46" fmla="*/ 77 w 100"/>
                <a:gd name="T47" fmla="*/ 82 h 167"/>
                <a:gd name="T48" fmla="*/ 71 w 100"/>
                <a:gd name="T49" fmla="*/ 82 h 167"/>
                <a:gd name="T50" fmla="*/ 31 w 100"/>
                <a:gd name="T51" fmla="*/ 82 h 167"/>
                <a:gd name="T52" fmla="*/ 31 w 100"/>
                <a:gd name="T53" fmla="*/ 156 h 167"/>
                <a:gd name="T54" fmla="*/ 31 w 100"/>
                <a:gd name="T55" fmla="*/ 156 h 167"/>
                <a:gd name="T56" fmla="*/ 31 w 100"/>
                <a:gd name="T57" fmla="*/ 165 h 167"/>
                <a:gd name="T58" fmla="*/ 37 w 100"/>
                <a:gd name="T59" fmla="*/ 167 h 167"/>
                <a:gd name="T60" fmla="*/ 37 w 100"/>
                <a:gd name="T61" fmla="*/ 167 h 16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0" h="167">
                  <a:moveTo>
                    <a:pt x="37" y="167"/>
                  </a:moveTo>
                  <a:lnTo>
                    <a:pt x="0" y="167"/>
                  </a:lnTo>
                  <a:lnTo>
                    <a:pt x="6" y="165"/>
                  </a:lnTo>
                  <a:lnTo>
                    <a:pt x="6" y="156"/>
                  </a:lnTo>
                  <a:lnTo>
                    <a:pt x="6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3"/>
                  </a:lnTo>
                  <a:lnTo>
                    <a:pt x="91" y="14"/>
                  </a:lnTo>
                  <a:lnTo>
                    <a:pt x="77" y="11"/>
                  </a:lnTo>
                  <a:lnTo>
                    <a:pt x="31" y="11"/>
                  </a:lnTo>
                  <a:lnTo>
                    <a:pt x="31" y="68"/>
                  </a:lnTo>
                  <a:lnTo>
                    <a:pt x="71" y="68"/>
                  </a:lnTo>
                  <a:lnTo>
                    <a:pt x="77" y="65"/>
                  </a:lnTo>
                  <a:lnTo>
                    <a:pt x="80" y="62"/>
                  </a:lnTo>
                  <a:lnTo>
                    <a:pt x="80" y="88"/>
                  </a:lnTo>
                  <a:lnTo>
                    <a:pt x="77" y="82"/>
                  </a:lnTo>
                  <a:lnTo>
                    <a:pt x="71" y="82"/>
                  </a:lnTo>
                  <a:lnTo>
                    <a:pt x="31" y="82"/>
                  </a:lnTo>
                  <a:lnTo>
                    <a:pt x="31" y="156"/>
                  </a:lnTo>
                  <a:lnTo>
                    <a:pt x="31" y="165"/>
                  </a:lnTo>
                  <a:lnTo>
                    <a:pt x="37" y="1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1700213"/>
            <a:ext cx="8426450" cy="1873250"/>
          </a:xfrm>
        </p:spPr>
        <p:txBody>
          <a:bodyPr anchor="t"/>
          <a:lstStyle>
            <a:lvl1pPr>
              <a:lnSpc>
                <a:spcPct val="9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4508500"/>
            <a:ext cx="8426450" cy="1981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Font typeface="Wingdings" pitchFamily="2" charset="2"/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584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E3B7A8-9B26-432F-A682-6AACEAAB803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50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0"/>
            <a:ext cx="2106612" cy="6202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0"/>
            <a:ext cx="6167438" cy="6202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B001B8-4F6A-450A-B39F-1412B73C93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242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485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6C4C3C-775F-4128-BE8E-CBD9D3851ED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442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700213"/>
            <a:ext cx="4137025" cy="450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37025" cy="4502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9E6106-681C-465A-95B7-3A53F43105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966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628C32-6190-4B28-A784-150583CA6E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666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03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0504D4-C8C4-41FF-81BC-D101807C87A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590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745735-820D-4E11-8123-F104622540E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327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5E877F-2791-4BC3-A9FC-C3C0B9857AA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408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rgbClr val="007C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0"/>
            <a:ext cx="842645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700213"/>
            <a:ext cx="84264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8775" y="6308725"/>
            <a:ext cx="19050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400" dirty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GB" altLang="en-US"/>
              <a:t>Group 1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8538" y="6308725"/>
            <a:ext cx="4608512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GB" altLang="en-US"/>
              <a:t>Italian Energy Policy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81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fld id="{EB849B06-6FF7-45AF-AACA-E9B69F0A697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itchFamily="34" charset="0"/>
          <a:ea typeface="ＭＳ Ｐゴシック" pitchFamily="16" charset="-128"/>
        </a:defRPr>
      </a:lvl9pPr>
    </p:titleStyle>
    <p:bodyStyle>
      <a:lvl1pPr marL="271463" indent="-271463" algn="l" rtl="0" eaLnBrk="0" fontAlgn="base" hangingPunct="0">
        <a:spcBef>
          <a:spcPct val="7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587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257300" indent="-2682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2400">
          <a:solidFill>
            <a:schemeClr val="tx1"/>
          </a:solidFill>
          <a:latin typeface="+mn-lt"/>
          <a:ea typeface="+mn-ea"/>
        </a:defRPr>
      </a:lvl3pPr>
      <a:lvl4pPr marL="1704975" indent="-2682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152650" indent="-2682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09850" indent="-2682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067050" indent="-2682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24250" indent="-2682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981450" indent="-268288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Italian Energy Strategy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775" y="3752850"/>
            <a:ext cx="8426450" cy="1981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GB" altLang="en-US" dirty="0" smtClean="0"/>
              <a:t>Group 1</a:t>
            </a:r>
            <a:endParaRPr lang="en-GB" altLang="en-US" sz="2800" dirty="0" smtClean="0"/>
          </a:p>
          <a:p>
            <a:pPr eaLnBrk="1" hangingPunct="1"/>
            <a:r>
              <a:rPr lang="en-GB" altLang="en-US" sz="2400" dirty="0" smtClean="0"/>
              <a:t>Thomas Smith, Wei Chin, Imran </a:t>
            </a:r>
            <a:r>
              <a:rPr lang="en-GB" altLang="en-US" sz="2400" dirty="0" err="1" smtClean="0"/>
              <a:t>Ishak</a:t>
            </a:r>
            <a:r>
              <a:rPr lang="en-GB" altLang="en-US" sz="2400" dirty="0" smtClean="0"/>
              <a:t>,</a:t>
            </a:r>
          </a:p>
          <a:p>
            <a:pPr eaLnBrk="1" hangingPunct="1"/>
            <a:r>
              <a:rPr lang="en-GB" altLang="en-US" sz="2400" dirty="0" err="1" smtClean="0"/>
              <a:t>Oladipo</a:t>
            </a:r>
            <a:r>
              <a:rPr lang="en-GB" altLang="en-US" sz="2400" dirty="0" smtClean="0"/>
              <a:t> Phillips, Michael Hickey</a:t>
            </a:r>
          </a:p>
          <a:p>
            <a:pPr eaLnBrk="1" hangingPunct="1"/>
            <a:r>
              <a:rPr lang="en-GB" altLang="en-US" sz="2400" dirty="0" smtClean="0"/>
              <a:t>ELEC6115 National Energy Strategies Assignment 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Strategy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pathway to 2030</a:t>
            </a:r>
            <a:endParaRPr lang="en-GB" dirty="0"/>
          </a:p>
        </p:txBody>
      </p:sp>
      <p:pic>
        <p:nvPicPr>
          <p:cNvPr id="1026" name="Picture 2" descr="Caprivi Link Interconnector: Gerus HVDC Light station, situated in central Namibia. Spare converter transformer. Copyright ABB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9" y="188640"/>
            <a:ext cx="282278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67779" y="2276872"/>
            <a:ext cx="282278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err="1" smtClean="0"/>
              <a:t>DesertTec</a:t>
            </a:r>
            <a:r>
              <a:rPr lang="en-US" altLang="en-US" sz="1800" kern="0" dirty="0" smtClean="0"/>
              <a:t> HVDC Link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48064" y="6597352"/>
            <a:ext cx="4139952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ABB Website, </a:t>
            </a:r>
            <a:r>
              <a:rPr lang="en-US" altLang="en-US" sz="1200" i="1" kern="0" dirty="0" err="1" smtClean="0"/>
              <a:t>SunPower</a:t>
            </a:r>
            <a:r>
              <a:rPr lang="en-US" altLang="en-US" sz="1200" i="1" kern="0" dirty="0" smtClean="0"/>
              <a:t> Website, Wikimedia </a:t>
            </a:r>
          </a:p>
        </p:txBody>
      </p:sp>
      <p:pic>
        <p:nvPicPr>
          <p:cNvPr id="1028" name="Picture 4" descr="http://global.sunpowercorp.com/cs/Satellite?blobcol=urldata&amp;blobheadername1=Content-Type&amp;blobheadername2=Content-Disposition&amp;blobheadervalue1=image%2Fjpeg&amp;blobheadervalue2=inline%3B+filename%3Dupp_cs_landing%2Bpage%2Bmontalto_410x285.jpg&amp;blobkey=id&amp;blobtable=MungoBlobs&amp;blobwhere=1300258911290&amp;ssbinary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58" y="2155032"/>
            <a:ext cx="2989758" cy="207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04558" y="4233280"/>
            <a:ext cx="2989758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Increased Solar</a:t>
            </a:r>
          </a:p>
        </p:txBody>
      </p:sp>
      <p:pic>
        <p:nvPicPr>
          <p:cNvPr id="1030" name="Picture 6" descr="http://www.archimedesolarenergy.com/images/parabolic_trough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t="12633" r="23684" b="12907"/>
          <a:stretch/>
        </p:blipFill>
        <p:spPr bwMode="auto">
          <a:xfrm>
            <a:off x="6010734" y="141044"/>
            <a:ext cx="2989758" cy="20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le:Centrale Eolica Frigen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0728"/>
            <a:ext cx="2230937" cy="29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419871" y="3115310"/>
            <a:ext cx="2230937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Wind Power</a:t>
            </a:r>
          </a:p>
        </p:txBody>
      </p:sp>
    </p:spTree>
    <p:extLst>
      <p:ext uri="{BB962C8B-B14F-4D97-AF65-F5344CB8AC3E}">
        <p14:creationId xmlns:p14="http://schemas.microsoft.com/office/powerpoint/2010/main" val="37655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4142420" cy="5105164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HVDC </a:t>
            </a:r>
            <a:r>
              <a:rPr lang="en-GB" dirty="0"/>
              <a:t>connection to Tunisia (</a:t>
            </a:r>
            <a:r>
              <a:rPr lang="en-GB" dirty="0" err="1"/>
              <a:t>Desertec</a:t>
            </a:r>
            <a:r>
              <a:rPr lang="en-GB" dirty="0"/>
              <a:t>) </a:t>
            </a:r>
            <a:r>
              <a:rPr lang="en-GB" sz="1400" dirty="0"/>
              <a:t>[</a:t>
            </a:r>
            <a:r>
              <a:rPr lang="en-GB" sz="1400" dirty="0" smtClean="0"/>
              <a:t>1]</a:t>
            </a:r>
            <a:endParaRPr lang="en-GB" sz="1400" dirty="0"/>
          </a:p>
          <a:p>
            <a:r>
              <a:rPr lang="en-GB" dirty="0" smtClean="0"/>
              <a:t>Current </a:t>
            </a:r>
            <a:r>
              <a:rPr lang="en-GB" dirty="0"/>
              <a:t>subsea Cables (Italy-Malta, Italy-Greece) </a:t>
            </a:r>
            <a:r>
              <a:rPr lang="en-GB" sz="1400" dirty="0"/>
              <a:t>[2</a:t>
            </a:r>
            <a:r>
              <a:rPr lang="en-GB" sz="1400" dirty="0" smtClean="0"/>
              <a:t>] </a:t>
            </a:r>
            <a:endParaRPr lang="en-GB" sz="1400" dirty="0"/>
          </a:p>
          <a:p>
            <a:r>
              <a:rPr lang="en-GB" dirty="0" smtClean="0"/>
              <a:t>Thermal </a:t>
            </a:r>
            <a:r>
              <a:rPr lang="en-GB" dirty="0"/>
              <a:t>Solar cheaper/renewable compared to fossil fuels </a:t>
            </a:r>
            <a:r>
              <a:rPr lang="en-GB" sz="1400" dirty="0"/>
              <a:t>[</a:t>
            </a:r>
            <a:r>
              <a:rPr lang="en-GB" sz="1400" dirty="0" smtClean="0"/>
              <a:t>3]</a:t>
            </a:r>
          </a:p>
          <a:p>
            <a:r>
              <a:rPr lang="en-GB" dirty="0" smtClean="0"/>
              <a:t>Energy </a:t>
            </a:r>
            <a:r>
              <a:rPr lang="en-GB" dirty="0"/>
              <a:t>transfer revenues (internal congestion</a:t>
            </a:r>
            <a:r>
              <a:rPr lang="en-GB" dirty="0" smtClean="0"/>
              <a:t>?)</a:t>
            </a:r>
          </a:p>
          <a:p>
            <a:r>
              <a:rPr lang="en-GB" dirty="0" smtClean="0"/>
              <a:t>Thermal </a:t>
            </a:r>
            <a:r>
              <a:rPr lang="en-GB" dirty="0"/>
              <a:t>solar plants combined with </a:t>
            </a:r>
            <a:r>
              <a:rPr lang="en-GB" dirty="0" smtClean="0"/>
              <a:t>Geothermal </a:t>
            </a:r>
            <a:r>
              <a:rPr lang="en-GB" sz="1400" dirty="0" smtClean="0"/>
              <a:t>[4]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8"/>
            <a:ext cx="4029100" cy="3160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DesertTec</a:t>
            </a:r>
            <a:r>
              <a:rPr lang="en-GB" dirty="0" smtClean="0"/>
              <a:t> HVDC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83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5185333" cy="4502150"/>
          </a:xfrm>
        </p:spPr>
        <p:txBody>
          <a:bodyPr/>
          <a:lstStyle/>
          <a:p>
            <a:r>
              <a:rPr lang="en-GB" sz="2000" dirty="0" smtClean="0"/>
              <a:t>Current State</a:t>
            </a:r>
          </a:p>
          <a:p>
            <a:pPr lvl="1"/>
            <a:r>
              <a:rPr lang="en-GB" sz="1800" dirty="0"/>
              <a:t>Total installed capacity: 8144 </a:t>
            </a:r>
            <a:r>
              <a:rPr lang="en-GB" sz="1800" dirty="0" smtClean="0"/>
              <a:t>MW</a:t>
            </a:r>
          </a:p>
          <a:p>
            <a:pPr lvl="1"/>
            <a:r>
              <a:rPr lang="en-GB" sz="1800" dirty="0" smtClean="0"/>
              <a:t>Total </a:t>
            </a:r>
            <a:r>
              <a:rPr lang="en-GB" sz="1800" dirty="0"/>
              <a:t>electrical output: 13.1 </a:t>
            </a:r>
            <a:r>
              <a:rPr lang="en-GB" sz="1800" dirty="0" err="1" smtClean="0"/>
              <a:t>TWh</a:t>
            </a:r>
            <a:endParaRPr lang="en-GB" sz="1800" dirty="0" smtClean="0"/>
          </a:p>
          <a:p>
            <a:pPr lvl="1"/>
            <a:r>
              <a:rPr lang="en-GB" sz="1800" dirty="0" smtClean="0"/>
              <a:t>4% of </a:t>
            </a:r>
            <a:r>
              <a:rPr lang="en-GB" sz="1800" dirty="0"/>
              <a:t>national electrical </a:t>
            </a:r>
            <a:r>
              <a:rPr lang="en-GB" sz="1800" dirty="0" smtClean="0"/>
              <a:t>demand</a:t>
            </a:r>
          </a:p>
          <a:p>
            <a:r>
              <a:rPr lang="en-GB" sz="2000" dirty="0" smtClean="0"/>
              <a:t>By 2020:</a:t>
            </a:r>
          </a:p>
          <a:p>
            <a:pPr lvl="1"/>
            <a:r>
              <a:rPr lang="en-GB" sz="1800" dirty="0"/>
              <a:t>National Action </a:t>
            </a:r>
            <a:r>
              <a:rPr lang="en-GB" sz="1800" dirty="0" smtClean="0"/>
              <a:t>Plan</a:t>
            </a:r>
          </a:p>
          <a:p>
            <a:pPr lvl="1"/>
            <a:r>
              <a:rPr lang="en-GB" sz="1800" dirty="0" smtClean="0"/>
              <a:t>Wind generation 12680 </a:t>
            </a:r>
            <a:r>
              <a:rPr lang="en-GB" sz="1800" dirty="0"/>
              <a:t>MW (12000 MW on land, 680 MW offshore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20 </a:t>
            </a:r>
            <a:r>
              <a:rPr lang="en-GB" sz="1800" dirty="0" err="1"/>
              <a:t>TWh</a:t>
            </a:r>
            <a:r>
              <a:rPr lang="en-GB" sz="1800" dirty="0"/>
              <a:t>/</a:t>
            </a:r>
            <a:r>
              <a:rPr lang="en-GB" sz="1800" dirty="0" err="1"/>
              <a:t>yr</a:t>
            </a:r>
            <a:r>
              <a:rPr lang="en-GB" sz="1800" dirty="0"/>
              <a:t> (18 </a:t>
            </a:r>
            <a:r>
              <a:rPr lang="en-GB" sz="1800" dirty="0" err="1"/>
              <a:t>TWh</a:t>
            </a:r>
            <a:r>
              <a:rPr lang="en-GB" sz="1800" dirty="0"/>
              <a:t>/</a:t>
            </a:r>
            <a:r>
              <a:rPr lang="en-GB" sz="1800" dirty="0" err="1"/>
              <a:t>yr</a:t>
            </a:r>
            <a:r>
              <a:rPr lang="en-GB" sz="1800" dirty="0"/>
              <a:t> on land, 2 </a:t>
            </a:r>
            <a:r>
              <a:rPr lang="en-GB" sz="1800" dirty="0" err="1"/>
              <a:t>TWh</a:t>
            </a:r>
            <a:r>
              <a:rPr lang="en-GB" sz="1800" dirty="0"/>
              <a:t>/</a:t>
            </a:r>
            <a:r>
              <a:rPr lang="en-GB" sz="1800" dirty="0" err="1"/>
              <a:t>yr</a:t>
            </a:r>
            <a:r>
              <a:rPr lang="en-GB" sz="1800" dirty="0"/>
              <a:t> offshore) by </a:t>
            </a:r>
            <a:r>
              <a:rPr lang="en-GB" sz="1800" dirty="0" smtClean="0"/>
              <a:t>2020</a:t>
            </a:r>
          </a:p>
          <a:p>
            <a:pPr lvl="1"/>
            <a:r>
              <a:rPr lang="en-GB" sz="1800" dirty="0" smtClean="0"/>
              <a:t>Directive </a:t>
            </a:r>
            <a:r>
              <a:rPr lang="en-GB" sz="1800" dirty="0"/>
              <a:t>2009/28/EC – </a:t>
            </a:r>
            <a:br>
              <a:rPr lang="en-GB" sz="1800" dirty="0"/>
            </a:br>
            <a:r>
              <a:rPr lang="en-GB" sz="1800" dirty="0"/>
              <a:t>17% of total energy consumption from RES by 2020</a:t>
            </a:r>
          </a:p>
          <a:p>
            <a:pPr lvl="1"/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58" y="0"/>
            <a:ext cx="4185942" cy="24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5434" y="2456554"/>
            <a:ext cx="416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Cumulative Wind Installation (MW) of Italy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8492" y="6484255"/>
            <a:ext cx="5220072" cy="365125"/>
          </a:xfrm>
        </p:spPr>
        <p:txBody>
          <a:bodyPr/>
          <a:lstStyle/>
          <a:p>
            <a:pPr algn="l"/>
            <a:r>
              <a:rPr lang="en-GB" i="1" dirty="0" smtClean="0"/>
              <a:t>Source: </a:t>
            </a:r>
            <a:r>
              <a:rPr lang="en-GB" i="1" dirty="0"/>
              <a:t>http://www.thewindpower.net/country_en_7_italy.php</a:t>
            </a:r>
          </a:p>
        </p:txBody>
      </p:sp>
    </p:spTree>
    <p:extLst>
      <p:ext uri="{BB962C8B-B14F-4D97-AF65-F5344CB8AC3E}">
        <p14:creationId xmlns:p14="http://schemas.microsoft.com/office/powerpoint/2010/main" val="180885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Moving Forward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5005313" cy="4502150"/>
          </a:xfrm>
        </p:spPr>
        <p:txBody>
          <a:bodyPr/>
          <a:lstStyle/>
          <a:p>
            <a:r>
              <a:rPr lang="en-GB" sz="2400" dirty="0" smtClean="0"/>
              <a:t>Current Issues</a:t>
            </a:r>
          </a:p>
          <a:p>
            <a:pPr lvl="1"/>
            <a:r>
              <a:rPr lang="en-GB" sz="2000" dirty="0"/>
              <a:t>Corruption in the sector </a:t>
            </a:r>
            <a:r>
              <a:rPr lang="en-GB" sz="2000" baseline="30000" dirty="0"/>
              <a:t>[</a:t>
            </a:r>
            <a:r>
              <a:rPr lang="en-GB" sz="2000" baseline="30000" dirty="0" smtClean="0"/>
              <a:t>1]</a:t>
            </a:r>
            <a:endParaRPr lang="en-GB" sz="2000" dirty="0" smtClean="0"/>
          </a:p>
          <a:p>
            <a:pPr lvl="1"/>
            <a:r>
              <a:rPr lang="en-GB" sz="2000" dirty="0" smtClean="0"/>
              <a:t>Incentive </a:t>
            </a:r>
            <a:r>
              <a:rPr lang="en-GB" sz="2000" dirty="0"/>
              <a:t>Program </a:t>
            </a:r>
            <a:r>
              <a:rPr lang="en-GB" sz="2000" baseline="30000" dirty="0"/>
              <a:t>[</a:t>
            </a:r>
            <a:r>
              <a:rPr lang="en-GB" sz="2000" baseline="30000" dirty="0" smtClean="0"/>
              <a:t>2]</a:t>
            </a:r>
            <a:endParaRPr lang="en-GB" sz="2000" dirty="0" smtClean="0"/>
          </a:p>
          <a:p>
            <a:pPr lvl="1"/>
            <a:r>
              <a:rPr lang="en-GB" sz="2000" dirty="0" smtClean="0"/>
              <a:t>Inadequate </a:t>
            </a:r>
            <a:r>
              <a:rPr lang="en-GB" sz="2000" dirty="0"/>
              <a:t>Grid Infrastructure </a:t>
            </a:r>
            <a:r>
              <a:rPr lang="en-GB" sz="2000" baseline="30000" dirty="0"/>
              <a:t>[3</a:t>
            </a:r>
            <a:r>
              <a:rPr lang="en-GB" sz="2000" baseline="30000" dirty="0" smtClean="0"/>
              <a:t>]</a:t>
            </a:r>
          </a:p>
          <a:p>
            <a:r>
              <a:rPr lang="en-GB" sz="2400" dirty="0" smtClean="0"/>
              <a:t>Opportunities</a:t>
            </a:r>
          </a:p>
          <a:p>
            <a:pPr lvl="1"/>
            <a:r>
              <a:rPr lang="en-GB" sz="2000" dirty="0"/>
              <a:t>Higher employment </a:t>
            </a:r>
            <a:r>
              <a:rPr lang="en-GB" sz="2000" baseline="30000" dirty="0"/>
              <a:t>[</a:t>
            </a:r>
            <a:r>
              <a:rPr lang="en-GB" sz="2000" baseline="30000" dirty="0" smtClean="0"/>
              <a:t>4]</a:t>
            </a:r>
            <a:endParaRPr lang="en-GB" sz="2000" dirty="0" smtClean="0"/>
          </a:p>
          <a:p>
            <a:pPr lvl="1"/>
            <a:r>
              <a:rPr lang="en-GB" sz="2000" dirty="0" smtClean="0"/>
              <a:t>Legislation </a:t>
            </a:r>
            <a:r>
              <a:rPr lang="en-GB" sz="2000" dirty="0"/>
              <a:t>and Policy </a:t>
            </a:r>
            <a:r>
              <a:rPr lang="en-GB" sz="2000" baseline="30000" dirty="0"/>
              <a:t>[</a:t>
            </a:r>
            <a:r>
              <a:rPr lang="en-GB" sz="2000" baseline="30000" dirty="0" smtClean="0"/>
              <a:t>5]</a:t>
            </a:r>
            <a:endParaRPr lang="en-GB" sz="2000" dirty="0" smtClean="0"/>
          </a:p>
          <a:p>
            <a:pPr lvl="1"/>
            <a:r>
              <a:rPr lang="en-GB" sz="2000" dirty="0" smtClean="0"/>
              <a:t>Research</a:t>
            </a:r>
            <a:r>
              <a:rPr lang="en-GB" sz="2000" dirty="0"/>
              <a:t>, Development &amp; 	Demonstration of new technologies </a:t>
            </a:r>
            <a:r>
              <a:rPr lang="en-GB" sz="2000" baseline="30000" dirty="0"/>
              <a:t>[6</a:t>
            </a:r>
            <a:r>
              <a:rPr lang="en-GB" sz="2000" baseline="30000" dirty="0" smtClean="0"/>
              <a:t>]</a:t>
            </a:r>
            <a:r>
              <a:rPr lang="en-GB" sz="2000" dirty="0"/>
              <a:t/>
            </a:r>
            <a:br>
              <a:rPr lang="en-GB" sz="2000" dirty="0"/>
            </a:b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58" y="1052736"/>
            <a:ext cx="3512903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2033" y="4652736"/>
            <a:ext cx="3220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Pic: Location of Wind Farms in Italy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6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Potential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8775" y="1412776"/>
            <a:ext cx="4033205" cy="4789587"/>
          </a:xfrm>
        </p:spPr>
        <p:txBody>
          <a:bodyPr/>
          <a:lstStyle/>
          <a:p>
            <a:r>
              <a:rPr lang="en-GB" dirty="0" smtClean="0"/>
              <a:t>One of the sunnier places in the EU</a:t>
            </a:r>
          </a:p>
          <a:p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1412776"/>
            <a:ext cx="4390046" cy="384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32340" y="6597352"/>
            <a:ext cx="1655676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Solar GIS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93096" y="5255188"/>
            <a:ext cx="439004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Horizontal Solar Irradiation</a:t>
            </a:r>
          </a:p>
        </p:txBody>
      </p:sp>
    </p:spTree>
    <p:extLst>
      <p:ext uri="{BB962C8B-B14F-4D97-AF65-F5344CB8AC3E}">
        <p14:creationId xmlns:p14="http://schemas.microsoft.com/office/powerpoint/2010/main" val="19927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Potential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8775" y="1412776"/>
            <a:ext cx="4033205" cy="4789587"/>
          </a:xfrm>
        </p:spPr>
        <p:txBody>
          <a:bodyPr/>
          <a:lstStyle/>
          <a:p>
            <a:r>
              <a:rPr lang="en-GB" dirty="0" smtClean="0"/>
              <a:t>One of the sunnier places in the EU</a:t>
            </a:r>
          </a:p>
          <a:p>
            <a:r>
              <a:rPr lang="en-GB" dirty="0" smtClean="0"/>
              <a:t>More than doubled capacity between 2010 and 2011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1410945"/>
            <a:ext cx="4390046" cy="24434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9428" y="3851764"/>
            <a:ext cx="439004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Number and Capacity of PV plants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9428" y="6597352"/>
            <a:ext cx="4708588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</a:t>
            </a:r>
            <a:r>
              <a:rPr lang="en-US" altLang="en-US" sz="1200" i="1" kern="0" dirty="0" err="1" smtClean="0"/>
              <a:t>Gestore</a:t>
            </a:r>
            <a:r>
              <a:rPr lang="en-US" altLang="en-US" sz="1200" i="1" kern="0" dirty="0" smtClean="0"/>
              <a:t> </a:t>
            </a:r>
            <a:r>
              <a:rPr lang="en-US" altLang="en-US" sz="1200" i="1" kern="0" dirty="0" err="1" smtClean="0"/>
              <a:t>Servizi</a:t>
            </a:r>
            <a:r>
              <a:rPr lang="en-US" altLang="en-US" sz="1200" i="1" kern="0" dirty="0" smtClean="0"/>
              <a:t> </a:t>
            </a:r>
            <a:r>
              <a:rPr lang="en-US" altLang="en-US" sz="1200" i="1" kern="0" dirty="0" err="1" smtClean="0"/>
              <a:t>Energetici</a:t>
            </a:r>
            <a:r>
              <a:rPr lang="en-US" altLang="en-US" sz="1200" i="1" kern="0" dirty="0" smtClean="0"/>
              <a:t> – Statistical Report 2011</a:t>
            </a:r>
          </a:p>
        </p:txBody>
      </p:sp>
    </p:spTree>
    <p:extLst>
      <p:ext uri="{BB962C8B-B14F-4D97-AF65-F5344CB8AC3E}">
        <p14:creationId xmlns:p14="http://schemas.microsoft.com/office/powerpoint/2010/main" val="14786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Potential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8775" y="1412776"/>
            <a:ext cx="4033205" cy="4789587"/>
          </a:xfrm>
        </p:spPr>
        <p:txBody>
          <a:bodyPr/>
          <a:lstStyle/>
          <a:p>
            <a:r>
              <a:rPr lang="en-GB" dirty="0"/>
              <a:t>One of the sunnier places in the EU</a:t>
            </a:r>
          </a:p>
          <a:p>
            <a:r>
              <a:rPr lang="en-GB" dirty="0"/>
              <a:t>More than doubled capacity between 2010 and </a:t>
            </a:r>
            <a:r>
              <a:rPr lang="en-GB" dirty="0" smtClean="0"/>
              <a:t>2011</a:t>
            </a:r>
          </a:p>
          <a:p>
            <a:r>
              <a:rPr lang="en-GB" dirty="0" smtClean="0"/>
              <a:t>Estimated 42GW potential capacity in 2020 </a:t>
            </a:r>
            <a:r>
              <a:rPr lang="en-GB" sz="1200" dirty="0" smtClean="0"/>
              <a:t>[1]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04764"/>
            <a:ext cx="3987804" cy="447673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46450" y="5781452"/>
            <a:ext cx="439004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Potential of Global Solar Energy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83768" y="6442732"/>
            <a:ext cx="6660232" cy="44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[1] </a:t>
            </a:r>
            <a:r>
              <a:rPr lang="en-GB" sz="1200" i="1" dirty="0"/>
              <a:t>European Photovoltaic Industry Association global Market Outlook for </a:t>
            </a:r>
            <a:r>
              <a:rPr lang="en-GB" sz="1200" i="1" dirty="0" err="1"/>
              <a:t>Photovoltaics</a:t>
            </a:r>
            <a:r>
              <a:rPr lang="en-GB" sz="1200" i="1" dirty="0"/>
              <a:t> </a:t>
            </a:r>
            <a:r>
              <a:rPr lang="en-GB" sz="1200" i="1" dirty="0" smtClean="0"/>
              <a:t>2013-2017 and Solar Generation 6: Solar PV Electricity Powering the World. </a:t>
            </a:r>
            <a:endParaRPr lang="en-US" altLang="en-US" sz="12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24458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Impacts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213225" cy="4502150"/>
          </a:xfrm>
        </p:spPr>
        <p:txBody>
          <a:bodyPr/>
          <a:lstStyle/>
          <a:p>
            <a:r>
              <a:rPr lang="en-GB" dirty="0" smtClean="0"/>
              <a:t>Economic – grid parity achieved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888" y="1628800"/>
            <a:ext cx="4631686" cy="4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164288" y="6597352"/>
            <a:ext cx="2123728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European Tribune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375888" y="5657850"/>
            <a:ext cx="463168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Global Grid Parity</a:t>
            </a:r>
          </a:p>
        </p:txBody>
      </p:sp>
    </p:spTree>
    <p:extLst>
      <p:ext uri="{BB962C8B-B14F-4D97-AF65-F5344CB8AC3E}">
        <p14:creationId xmlns:p14="http://schemas.microsoft.com/office/powerpoint/2010/main" val="11883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Impacts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213225" cy="4502150"/>
          </a:xfrm>
        </p:spPr>
        <p:txBody>
          <a:bodyPr/>
          <a:lstStyle/>
          <a:p>
            <a:r>
              <a:rPr lang="en-GB" dirty="0" smtClean="0"/>
              <a:t>Economic – grid parity achieved</a:t>
            </a:r>
          </a:p>
          <a:p>
            <a:r>
              <a:rPr lang="en-GB" dirty="0" smtClean="0"/>
              <a:t>Italian expertise in molten salt thermal plants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44208" y="6597352"/>
            <a:ext cx="2843808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</a:t>
            </a:r>
            <a:r>
              <a:rPr lang="en-US" altLang="en-US" sz="1200" i="1" kern="0" dirty="0" err="1" smtClean="0"/>
              <a:t>Archimede</a:t>
            </a:r>
            <a:r>
              <a:rPr lang="en-US" altLang="en-US" sz="1200" i="1" kern="0" dirty="0" smtClean="0"/>
              <a:t> Solar Energy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785441" y="5471232"/>
            <a:ext cx="3812580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err="1" smtClean="0"/>
              <a:t>Archimede</a:t>
            </a:r>
            <a:r>
              <a:rPr lang="en-US" altLang="en-US" sz="1800" kern="0" dirty="0" smtClean="0"/>
              <a:t> Concentrating Solar Power Plant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41" y="1340768"/>
            <a:ext cx="3812580" cy="412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9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Impacts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213225" cy="4502150"/>
          </a:xfrm>
        </p:spPr>
        <p:txBody>
          <a:bodyPr/>
          <a:lstStyle/>
          <a:p>
            <a:r>
              <a:rPr lang="en-GB" dirty="0" smtClean="0"/>
              <a:t>Economic – grid parity achieved</a:t>
            </a:r>
          </a:p>
          <a:p>
            <a:r>
              <a:rPr lang="en-GB" dirty="0" smtClean="0"/>
              <a:t>Italian expertise in molten salt thermal plants</a:t>
            </a:r>
          </a:p>
          <a:p>
            <a:r>
              <a:rPr lang="en-GB" dirty="0" smtClean="0"/>
              <a:t>Employment</a:t>
            </a:r>
          </a:p>
          <a:p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164288" y="6597352"/>
            <a:ext cx="2123728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Direct Solar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375888" y="5081786"/>
            <a:ext cx="4631686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PV Installation</a:t>
            </a:r>
          </a:p>
        </p:txBody>
      </p:sp>
      <p:pic>
        <p:nvPicPr>
          <p:cNvPr id="4098" name="Picture 2" descr="http://directsolar.co.uk/v1/wp-content/uploads/solar-insrtall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232" y="1520788"/>
            <a:ext cx="3560998" cy="35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Presentation Agenda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 smtClean="0"/>
              <a:t>Introduction and Background</a:t>
            </a:r>
          </a:p>
          <a:p>
            <a:pPr eaLnBrk="1" hangingPunct="1"/>
            <a:r>
              <a:rPr lang="en-GB" altLang="en-US" sz="2800" dirty="0" smtClean="0"/>
              <a:t>Proposed Energy Strategy</a:t>
            </a:r>
          </a:p>
          <a:p>
            <a:pPr eaLnBrk="1" hangingPunct="1"/>
            <a:r>
              <a:rPr lang="en-GB" altLang="en-US" sz="2800" dirty="0" smtClean="0"/>
              <a:t>Justification</a:t>
            </a:r>
          </a:p>
          <a:p>
            <a:pPr lvl="1" eaLnBrk="1" hangingPunct="1"/>
            <a:r>
              <a:rPr lang="en-GB" altLang="en-US" sz="2400" dirty="0" smtClean="0"/>
              <a:t>Economic Factors</a:t>
            </a:r>
          </a:p>
          <a:p>
            <a:pPr lvl="1" eaLnBrk="1" hangingPunct="1"/>
            <a:r>
              <a:rPr lang="en-GB" altLang="en-US" sz="2400" dirty="0" smtClean="0"/>
              <a:t>Environmental Factors</a:t>
            </a:r>
          </a:p>
          <a:p>
            <a:pPr lvl="1" eaLnBrk="1" hangingPunct="1"/>
            <a:r>
              <a:rPr lang="en-GB" altLang="en-US" sz="2400" dirty="0" smtClean="0"/>
              <a:t>Socio-political Factors</a:t>
            </a:r>
          </a:p>
          <a:p>
            <a:pPr eaLnBrk="1" hangingPunct="1"/>
            <a:r>
              <a:rPr lang="en-GB" altLang="en-US" sz="2800" dirty="0" smtClean="0"/>
              <a:t>Conclusion</a:t>
            </a:r>
          </a:p>
          <a:p>
            <a:pPr eaLnBrk="1" hangingPunct="1"/>
            <a:endParaRPr lang="en-GB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Increased Solar - Impacts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213225" cy="4502150"/>
          </a:xfrm>
        </p:spPr>
        <p:txBody>
          <a:bodyPr/>
          <a:lstStyle/>
          <a:p>
            <a:r>
              <a:rPr lang="en-GB" dirty="0" smtClean="0"/>
              <a:t>Economic – grid parity achieved</a:t>
            </a:r>
          </a:p>
          <a:p>
            <a:r>
              <a:rPr lang="en-GB" dirty="0" smtClean="0"/>
              <a:t>Italian expertise in molten salt thermal plants</a:t>
            </a:r>
          </a:p>
          <a:p>
            <a:r>
              <a:rPr lang="en-GB" dirty="0" smtClean="0"/>
              <a:t>Employment</a:t>
            </a:r>
          </a:p>
          <a:p>
            <a:r>
              <a:rPr lang="en-GB" dirty="0" smtClean="0"/>
              <a:t>Land Use/Costs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9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market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600200"/>
            <a:ext cx="4252408" cy="481713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Former Monopoly, recently liberalised (privatised), EU directive [1] </a:t>
            </a:r>
          </a:p>
          <a:p>
            <a:r>
              <a:rPr lang="en-GB" dirty="0" smtClean="0"/>
              <a:t>Still High prices! Why?</a:t>
            </a:r>
          </a:p>
          <a:p>
            <a:pPr lvl="1">
              <a:buFontTx/>
              <a:buChar char="-"/>
            </a:pPr>
            <a:r>
              <a:rPr lang="en-GB" dirty="0" smtClean="0"/>
              <a:t>Little coal, no Nuclear </a:t>
            </a:r>
          </a:p>
          <a:p>
            <a:pPr lvl="1">
              <a:buFontTx/>
              <a:buChar char="-"/>
            </a:pPr>
            <a:r>
              <a:rPr lang="en-GB" dirty="0" smtClean="0"/>
              <a:t>50</a:t>
            </a:r>
            <a:r>
              <a:rPr lang="en-GB" dirty="0"/>
              <a:t>% foreign gas </a:t>
            </a:r>
            <a:r>
              <a:rPr lang="en-GB" dirty="0" smtClean="0"/>
              <a:t>powered</a:t>
            </a:r>
          </a:p>
          <a:p>
            <a:r>
              <a:rPr lang="en-GB" dirty="0" smtClean="0"/>
              <a:t>Privatisation=bad (e.g. Indonesia) [3]</a:t>
            </a:r>
          </a:p>
          <a:p>
            <a:r>
              <a:rPr lang="en-GB" dirty="0" smtClean="0"/>
              <a:t>Solutions: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 smtClean="0"/>
              <a:t>Renationalisation 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 smtClean="0"/>
              <a:t>More renewables</a:t>
            </a:r>
          </a:p>
          <a:p>
            <a:r>
              <a:rPr lang="en-GB" dirty="0" smtClean="0"/>
              <a:t>Stumbling blocks:</a:t>
            </a:r>
          </a:p>
          <a:p>
            <a:pPr lvl="1">
              <a:buFontTx/>
              <a:buChar char="-"/>
            </a:pPr>
            <a:r>
              <a:rPr lang="en-GB" dirty="0" smtClean="0"/>
              <a:t>Bureaucracy/corruption </a:t>
            </a:r>
          </a:p>
          <a:p>
            <a:pPr lvl="1">
              <a:buFontTx/>
              <a:buChar char="-"/>
            </a:pPr>
            <a:r>
              <a:rPr lang="en-GB" dirty="0" smtClean="0"/>
              <a:t>Renewable High unit price (cents/kWh)</a:t>
            </a:r>
          </a:p>
          <a:p>
            <a:pPr lvl="1">
              <a:buFontTx/>
              <a:buChar char="-"/>
            </a:pPr>
            <a:r>
              <a:rPr lang="en-GB" dirty="0" smtClean="0"/>
              <a:t>Grid Bottlenecks limit transfer rates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91" y="1808820"/>
            <a:ext cx="4281992" cy="31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0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Rejected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717281" cy="4502150"/>
          </a:xfrm>
        </p:spPr>
        <p:txBody>
          <a:bodyPr/>
          <a:lstStyle/>
          <a:p>
            <a:r>
              <a:rPr lang="en-GB" sz="2000" dirty="0" smtClean="0"/>
              <a:t>Nuclear</a:t>
            </a:r>
          </a:p>
          <a:p>
            <a:pPr lvl="1"/>
            <a:r>
              <a:rPr lang="en-GB" sz="2000" dirty="0" smtClean="0"/>
              <a:t>Public Unacceptance</a:t>
            </a:r>
          </a:p>
          <a:p>
            <a:pPr lvl="1"/>
            <a:r>
              <a:rPr lang="en-GB" sz="2000" dirty="0" smtClean="0"/>
              <a:t>Fukushima/Chernobyl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50" y="1592796"/>
            <a:ext cx="4522148" cy="291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16887" y="4509120"/>
            <a:ext cx="4544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FFFFFF"/>
                </a:solidFill>
                <a:latin typeface="+mj-lt"/>
                <a:cs typeface="Times New Roman" pitchFamily="18" charset="0"/>
              </a:rPr>
              <a:t>Radioactive cloud caused by the Chernobyl explosion in Ukraine [1]</a:t>
            </a:r>
            <a:r>
              <a:rPr lang="en-GB" sz="1600" dirty="0" smtClean="0">
                <a:solidFill>
                  <a:srgbClr val="FFFFFF"/>
                </a:solidFill>
                <a:latin typeface="+mj-lt"/>
                <a:cs typeface="Times New Roman" pitchFamily="18" charset="0"/>
              </a:rPr>
              <a:t>.</a:t>
            </a:r>
            <a:endParaRPr lang="en-GB" sz="16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63588" y="6425952"/>
            <a:ext cx="828041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i="1" dirty="0" smtClean="0">
                <a:latin typeface="Times New Roman" pitchFamily="18" charset="0"/>
                <a:cs typeface="Times New Roman" pitchFamily="18" charset="0"/>
              </a:rPr>
              <a:t> [1]</a:t>
            </a:r>
            <a:r>
              <a:rPr lang="en-GB" sz="1200" b="1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GB" sz="1200" dirty="0"/>
              <a:t>Postiar.com. 2013. </a:t>
            </a:r>
            <a:r>
              <a:rPr lang="en-GB" sz="1200" i="1" dirty="0"/>
              <a:t>Chernobyl: The Worst Nuclear Disaster In History</a:t>
            </a:r>
            <a:r>
              <a:rPr lang="en-GB" sz="1200" dirty="0"/>
              <a:t>. [online] Available at: http://www.postiar.com/post/18824/chernobyl-the-worst-nuclear-disaster-in-history.html [Accessed: 17 Oct 2013].</a:t>
            </a:r>
            <a:endParaRPr lang="en-GB" sz="12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5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Rejected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717281" cy="4502150"/>
          </a:xfrm>
        </p:spPr>
        <p:txBody>
          <a:bodyPr/>
          <a:lstStyle/>
          <a:p>
            <a:r>
              <a:rPr lang="en-GB" sz="2000" dirty="0" smtClean="0"/>
              <a:t>Nuclear</a:t>
            </a:r>
          </a:p>
          <a:p>
            <a:pPr lvl="1"/>
            <a:r>
              <a:rPr lang="en-GB" sz="2000" dirty="0" smtClean="0"/>
              <a:t>Public Unacceptance</a:t>
            </a:r>
          </a:p>
          <a:p>
            <a:pPr lvl="1"/>
            <a:r>
              <a:rPr lang="en-GB" sz="2000" dirty="0" smtClean="0"/>
              <a:t>Fukushima/Chernobyl</a:t>
            </a:r>
          </a:p>
          <a:p>
            <a:r>
              <a:rPr lang="en-GB" sz="2000" dirty="0" smtClean="0"/>
              <a:t>Hydro</a:t>
            </a:r>
          </a:p>
          <a:p>
            <a:pPr lvl="1"/>
            <a:r>
              <a:rPr lang="en-GB" sz="2000" dirty="0" smtClean="0"/>
              <a:t>Largely Exploited</a:t>
            </a:r>
          </a:p>
          <a:p>
            <a:pPr lvl="1"/>
            <a:r>
              <a:rPr lang="en-GB" sz="2000" dirty="0" smtClean="0"/>
              <a:t>1GW Left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48" y="1628800"/>
            <a:ext cx="4735564" cy="24208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879813" y="6345323"/>
            <a:ext cx="6264188" cy="78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i="1" dirty="0" smtClean="0"/>
              <a:t>Source: </a:t>
            </a:r>
            <a:r>
              <a:rPr lang="en-GB" sz="1200" i="1" dirty="0"/>
              <a:t>Facts, R. 2013. Hydropower. [online] Available at: http://www.renewablefacts.com/country/italy/hydro [Accessed: 20 Oct 2013</a:t>
            </a:r>
            <a:r>
              <a:rPr lang="en-GB" sz="1200" dirty="0"/>
              <a:t>].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41780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Rejected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717281" cy="4502150"/>
          </a:xfrm>
        </p:spPr>
        <p:txBody>
          <a:bodyPr/>
          <a:lstStyle/>
          <a:p>
            <a:r>
              <a:rPr lang="en-GB" sz="2000" dirty="0" smtClean="0"/>
              <a:t>Nuclear</a:t>
            </a:r>
          </a:p>
          <a:p>
            <a:pPr lvl="1"/>
            <a:r>
              <a:rPr lang="en-GB" sz="2000" dirty="0" smtClean="0"/>
              <a:t>Public Unacceptance</a:t>
            </a:r>
          </a:p>
          <a:p>
            <a:pPr lvl="1"/>
            <a:r>
              <a:rPr lang="en-GB" sz="2000" dirty="0" smtClean="0"/>
              <a:t>Fukushima/Chernobyl</a:t>
            </a:r>
          </a:p>
          <a:p>
            <a:r>
              <a:rPr lang="en-GB" sz="2000" dirty="0" smtClean="0"/>
              <a:t>Hydro</a:t>
            </a:r>
          </a:p>
          <a:p>
            <a:pPr lvl="1"/>
            <a:r>
              <a:rPr lang="en-GB" sz="2000" dirty="0" smtClean="0"/>
              <a:t>Largely Exploited</a:t>
            </a:r>
          </a:p>
          <a:p>
            <a:pPr lvl="1"/>
            <a:r>
              <a:rPr lang="en-GB" sz="2000" dirty="0" smtClean="0"/>
              <a:t>1GW Left</a:t>
            </a:r>
          </a:p>
          <a:p>
            <a:r>
              <a:rPr lang="en-GB" sz="2000" dirty="0" smtClean="0"/>
              <a:t>Fracking</a:t>
            </a:r>
          </a:p>
          <a:p>
            <a:pPr lvl="1"/>
            <a:r>
              <a:rPr lang="en-GB" sz="2000" dirty="0" smtClean="0"/>
              <a:t>Public Unacceptance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98" y="2892312"/>
            <a:ext cx="4200653" cy="266128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87624" y="6389948"/>
            <a:ext cx="820891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rgbClr val="1F497D"/>
              </a:buClr>
              <a:buFont typeface="Arial" pitchFamily="34" charset="0"/>
              <a:buNone/>
            </a:pPr>
            <a:r>
              <a:rPr lang="en-GB" sz="1100" i="1" dirty="0" smtClean="0">
                <a:latin typeface="+mj-lt"/>
              </a:rPr>
              <a:t>Source: Journal, </a:t>
            </a:r>
            <a:r>
              <a:rPr lang="en-GB" sz="1100" i="1" dirty="0">
                <a:latin typeface="+mj-lt"/>
              </a:rPr>
              <a:t>R. </a:t>
            </a:r>
            <a:r>
              <a:rPr lang="en-GB" sz="1100" i="1" dirty="0" smtClean="0">
                <a:latin typeface="+mj-lt"/>
              </a:rPr>
              <a:t>2013.</a:t>
            </a:r>
            <a:r>
              <a:rPr lang="en-GB" sz="1100" i="1" dirty="0">
                <a:latin typeface="+mj-lt"/>
              </a:rPr>
              <a:t> </a:t>
            </a:r>
            <a:r>
              <a:rPr lang="en-GB" sz="1100" i="1" dirty="0" err="1" smtClean="0">
                <a:latin typeface="+mj-lt"/>
              </a:rPr>
              <a:t>Fracking</a:t>
            </a:r>
            <a:r>
              <a:rPr lang="en-GB" sz="1100" i="1" dirty="0" smtClean="0">
                <a:latin typeface="+mj-lt"/>
              </a:rPr>
              <a:t>. </a:t>
            </a:r>
            <a:r>
              <a:rPr lang="en-GB" sz="1100" i="1" dirty="0">
                <a:latin typeface="+mj-lt"/>
              </a:rPr>
              <a:t>[online] Available at: http://burnanenergyjournal.com/rome-burns-when-the-earth-shook-was-fracking-to-blame</a:t>
            </a:r>
            <a:r>
              <a:rPr lang="en-GB" sz="1100" i="1" dirty="0" smtClean="0">
                <a:latin typeface="+mj-lt"/>
              </a:rPr>
              <a:t>/ </a:t>
            </a:r>
            <a:r>
              <a:rPr lang="en-GB" sz="1100" i="1" dirty="0">
                <a:latin typeface="+mj-lt"/>
              </a:rPr>
              <a:t>[Accessed: </a:t>
            </a:r>
            <a:r>
              <a:rPr lang="en-GB" sz="1100" i="1" dirty="0" smtClean="0">
                <a:latin typeface="+mj-lt"/>
              </a:rPr>
              <a:t>18 </a:t>
            </a:r>
            <a:r>
              <a:rPr lang="en-GB" sz="1100" i="1" dirty="0">
                <a:latin typeface="+mj-lt"/>
              </a:rPr>
              <a:t>Oct 2013</a:t>
            </a:r>
            <a:r>
              <a:rPr lang="en-GB" sz="1100" dirty="0">
                <a:latin typeface="+mj-lt"/>
              </a:rPr>
              <a:t>].</a:t>
            </a:r>
            <a:endParaRPr lang="en-GB" sz="1100" dirty="0" smtClean="0">
              <a:latin typeface="+mj-lt"/>
            </a:endParaRPr>
          </a:p>
          <a:p>
            <a:pPr fontAlgn="auto">
              <a:buClr>
                <a:srgbClr val="1F497D"/>
              </a:buClr>
            </a:pPr>
            <a:endParaRPr lang="en-GB" sz="1100" dirty="0" smtClean="0">
              <a:latin typeface="+mj-lt"/>
            </a:endParaRPr>
          </a:p>
          <a:p>
            <a:pPr fontAlgn="auto">
              <a:buClr>
                <a:srgbClr val="1F497D"/>
              </a:buClr>
            </a:pPr>
            <a:endParaRPr lang="en-GB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486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Rejected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717281" cy="4502150"/>
          </a:xfrm>
        </p:spPr>
        <p:txBody>
          <a:bodyPr/>
          <a:lstStyle/>
          <a:p>
            <a:r>
              <a:rPr lang="en-GB" sz="2000" dirty="0" smtClean="0"/>
              <a:t>Nuclear</a:t>
            </a:r>
          </a:p>
          <a:p>
            <a:pPr lvl="1"/>
            <a:r>
              <a:rPr lang="en-GB" sz="2000" dirty="0" smtClean="0"/>
              <a:t>Public Unacceptance</a:t>
            </a:r>
          </a:p>
          <a:p>
            <a:pPr lvl="1"/>
            <a:r>
              <a:rPr lang="en-GB" sz="2000" dirty="0" smtClean="0"/>
              <a:t>Fukushima/Chernobyl</a:t>
            </a:r>
          </a:p>
          <a:p>
            <a:r>
              <a:rPr lang="en-GB" sz="2000" dirty="0" smtClean="0"/>
              <a:t>Hydro</a:t>
            </a:r>
          </a:p>
          <a:p>
            <a:pPr lvl="1"/>
            <a:r>
              <a:rPr lang="en-GB" sz="2000" dirty="0" smtClean="0"/>
              <a:t>Largely Exploited</a:t>
            </a:r>
          </a:p>
          <a:p>
            <a:pPr lvl="1"/>
            <a:r>
              <a:rPr lang="en-GB" sz="2000" dirty="0" smtClean="0"/>
              <a:t>1GW Left</a:t>
            </a:r>
          </a:p>
          <a:p>
            <a:r>
              <a:rPr lang="en-GB" sz="2000" dirty="0" smtClean="0"/>
              <a:t>Fracking</a:t>
            </a:r>
          </a:p>
          <a:p>
            <a:pPr lvl="1"/>
            <a:r>
              <a:rPr lang="en-GB" sz="2000" dirty="0" smtClean="0"/>
              <a:t>Public Unacceptance</a:t>
            </a:r>
            <a:endParaRPr lang="en-GB" sz="2000" dirty="0"/>
          </a:p>
          <a:p>
            <a:r>
              <a:rPr lang="en-GB" sz="2200" dirty="0" smtClean="0"/>
              <a:t>Wave</a:t>
            </a:r>
          </a:p>
          <a:p>
            <a:pPr lvl="1"/>
            <a:r>
              <a:rPr lang="en-GB" sz="2000" dirty="0" smtClean="0"/>
              <a:t>Inefficient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1" y="2564904"/>
            <a:ext cx="45910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7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2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 for listening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5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501257" cy="4502150"/>
          </a:xfrm>
        </p:spPr>
        <p:txBody>
          <a:bodyPr/>
          <a:lstStyle/>
          <a:p>
            <a:r>
              <a:rPr lang="en-GB" dirty="0" smtClean="0"/>
              <a:t>Energy mix dominated by fossil fuels</a:t>
            </a:r>
          </a:p>
          <a:p>
            <a:r>
              <a:rPr lang="en-GB" dirty="0" smtClean="0"/>
              <a:t>Past power deficits</a:t>
            </a:r>
          </a:p>
          <a:p>
            <a:r>
              <a:rPr lang="en-GB" dirty="0" smtClean="0"/>
              <a:t>Highest energy prices in </a:t>
            </a:r>
            <a:r>
              <a:rPr lang="en-GB" dirty="0"/>
              <a:t>E</a:t>
            </a:r>
            <a:r>
              <a:rPr lang="en-GB" dirty="0" smtClean="0"/>
              <a:t>urope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44" y="1376772"/>
            <a:ext cx="3805040" cy="4500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48814" y="5841268"/>
            <a:ext cx="3987682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2000" kern="0" dirty="0" smtClean="0"/>
              <a:t>20 largest power plants in terms of output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264188" y="6597352"/>
            <a:ext cx="3023828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EU Emissions Trading System   </a:t>
            </a:r>
          </a:p>
        </p:txBody>
      </p:sp>
    </p:spTree>
    <p:extLst>
      <p:ext uri="{BB962C8B-B14F-4D97-AF65-F5344CB8AC3E}">
        <p14:creationId xmlns:p14="http://schemas.microsoft.com/office/powerpoint/2010/main" val="31303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Energy Situation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8775" y="1700213"/>
            <a:ext cx="4213225" cy="450215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Foreign imports account for 83% of primary energy needs</a:t>
            </a:r>
          </a:p>
          <a:p>
            <a:pPr lvl="1" eaLnBrk="1" hangingPunct="1"/>
            <a:r>
              <a:rPr lang="en-US" altLang="en-US" sz="2000" dirty="0" smtClean="0"/>
              <a:t>Due to limited resources</a:t>
            </a:r>
          </a:p>
          <a:p>
            <a:pPr lvl="1" eaLnBrk="1" hangingPunct="1"/>
            <a:r>
              <a:rPr lang="en-US" altLang="en-US" sz="2000" dirty="0" smtClean="0"/>
              <a:t>Dependence on fossil fuels</a:t>
            </a:r>
          </a:p>
          <a:p>
            <a:pPr eaLnBrk="1" hangingPunct="1"/>
            <a:r>
              <a:rPr lang="en-US" altLang="en-US" sz="2400" dirty="0" smtClean="0"/>
              <a:t>Largest net importer of electricity</a:t>
            </a:r>
          </a:p>
          <a:p>
            <a:pPr lvl="1" eaLnBrk="1" hangingPunct="1"/>
            <a:r>
              <a:rPr lang="en-US" altLang="en-US" sz="2000" dirty="0" smtClean="0"/>
              <a:t>47.5 billion kWh imported</a:t>
            </a:r>
          </a:p>
          <a:p>
            <a:pPr lvl="1" eaLnBrk="1" hangingPunct="1"/>
            <a:r>
              <a:rPr lang="en-US" altLang="en-US" sz="2000" dirty="0" smtClean="0"/>
              <a:t>15% net imports (e.g. French Nuclear)</a:t>
            </a:r>
          </a:p>
          <a:p>
            <a:pPr lvl="1" eaLnBrk="1" hangingPunct="1"/>
            <a:r>
              <a:rPr lang="en-US" altLang="en-US" sz="2000" dirty="0" smtClean="0"/>
              <a:t>1.8 billion kWh exported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7653"/>
          <a:stretch/>
        </p:blipFill>
        <p:spPr>
          <a:xfrm>
            <a:off x="4932040" y="1412776"/>
            <a:ext cx="3810000" cy="443927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32040" y="5841268"/>
            <a:ext cx="3810000" cy="45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1800" kern="0" dirty="0" smtClean="0"/>
              <a:t>Net </a:t>
            </a:r>
            <a:r>
              <a:rPr lang="en-US" altLang="en-US" sz="1800" kern="0" dirty="0" smtClean="0"/>
              <a:t>Electricity Imports </a:t>
            </a:r>
            <a:r>
              <a:rPr lang="en-US" altLang="en-US" sz="1800" kern="0" dirty="0" smtClean="0"/>
              <a:t>2010 (</a:t>
            </a:r>
            <a:r>
              <a:rPr lang="en-US" altLang="en-US" sz="1800" kern="0" dirty="0" err="1" smtClean="0"/>
              <a:t>TWh</a:t>
            </a:r>
            <a:r>
              <a:rPr lang="en-US" altLang="en-US" sz="1800" kern="0" dirty="0" smtClean="0"/>
              <a:t>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311860" y="6597352"/>
            <a:ext cx="5976156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EU </a:t>
            </a:r>
            <a:r>
              <a:rPr lang="en-US" altLang="en-US" sz="1200" i="1" kern="0" dirty="0" err="1" smtClean="0"/>
              <a:t>eurostat</a:t>
            </a:r>
            <a:r>
              <a:rPr lang="en-US" altLang="en-US" sz="1200" i="1" kern="0" dirty="0" smtClean="0"/>
              <a:t> Energy, Transport &amp; Environment Indicators 2012 Edition</a:t>
            </a:r>
          </a:p>
        </p:txBody>
      </p:sp>
    </p:spTree>
    <p:extLst>
      <p:ext uri="{BB962C8B-B14F-4D97-AF65-F5344CB8AC3E}">
        <p14:creationId xmlns:p14="http://schemas.microsoft.com/office/powerpoint/2010/main" val="23321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62477183"/>
              </p:ext>
            </p:extLst>
          </p:nvPr>
        </p:nvGraphicFramePr>
        <p:xfrm>
          <a:off x="107504" y="3068961"/>
          <a:ext cx="2520280" cy="36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Primary Energy Mix - 2010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Gross primary energy demand = 2183.9TWh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19332308"/>
              </p:ext>
            </p:extLst>
          </p:nvPr>
        </p:nvGraphicFramePr>
        <p:xfrm>
          <a:off x="827584" y="2204864"/>
          <a:ext cx="7920880" cy="4356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40152" y="6597352"/>
            <a:ext cx="3347864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An Overview of Italy’s Energy Mix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857250"/>
            <a:ext cx="7924800" cy="508625"/>
          </a:xfrm>
        </p:spPr>
        <p:txBody>
          <a:bodyPr/>
          <a:lstStyle/>
          <a:p>
            <a:r>
              <a:rPr lang="en-GB" dirty="0"/>
              <a:t>EU </a:t>
            </a:r>
            <a:r>
              <a:rPr lang="en-GB" dirty="0" smtClean="0"/>
              <a:t>GROSS Electricity </a:t>
            </a:r>
            <a:r>
              <a:rPr lang="en-GB" dirty="0"/>
              <a:t>Mix Comparison</a:t>
            </a:r>
          </a:p>
        </p:txBody>
      </p:sp>
      <p:pic>
        <p:nvPicPr>
          <p:cNvPr id="4" name="Content Placeholder 5"/>
          <p:cNvPicPr>
            <a:picLocks noGrp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5" y="1496196"/>
            <a:ext cx="7618211" cy="42066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8108" y="6229985"/>
            <a:ext cx="8125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i="1" dirty="0">
                <a:solidFill>
                  <a:schemeClr val="tx1"/>
                </a:solidFill>
              </a:rPr>
              <a:t>Source: fri.org. 2013. IFRI - E-note - Notes de </a:t>
            </a:r>
            <a:r>
              <a:rPr lang="en-GB" sz="1200" i="1" dirty="0" err="1">
                <a:solidFill>
                  <a:schemeClr val="tx1"/>
                </a:solidFill>
              </a:rPr>
              <a:t>l'Ifri</a:t>
            </a:r>
            <a:r>
              <a:rPr lang="en-GB" sz="1200" i="1" dirty="0">
                <a:solidFill>
                  <a:schemeClr val="tx1"/>
                </a:solidFill>
              </a:rPr>
              <a:t> - An Overview of Italy's Energy Mix - </a:t>
            </a:r>
            <a:r>
              <a:rPr lang="en-GB" sz="1200" i="1" dirty="0" err="1">
                <a:solidFill>
                  <a:schemeClr val="tx1"/>
                </a:solidFill>
              </a:rPr>
              <a:t>Institut</a:t>
            </a:r>
            <a:r>
              <a:rPr lang="en-GB" sz="1200" i="1" dirty="0">
                <a:solidFill>
                  <a:schemeClr val="tx1"/>
                </a:solidFill>
              </a:rPr>
              <a:t> </a:t>
            </a:r>
            <a:r>
              <a:rPr lang="en-GB" sz="1200" i="1" dirty="0" err="1">
                <a:solidFill>
                  <a:schemeClr val="tx1"/>
                </a:solidFill>
              </a:rPr>
              <a:t>francais</a:t>
            </a:r>
            <a:r>
              <a:rPr lang="en-GB" sz="1200" i="1" dirty="0">
                <a:solidFill>
                  <a:schemeClr val="tx1"/>
                </a:solidFill>
              </a:rPr>
              <a:t> des relations </a:t>
            </a:r>
            <a:r>
              <a:rPr lang="en-GB" sz="1200" i="1" dirty="0" err="1">
                <a:solidFill>
                  <a:schemeClr val="tx1"/>
                </a:solidFill>
              </a:rPr>
              <a:t>internationales</a:t>
            </a:r>
            <a:r>
              <a:rPr lang="en-GB" sz="1200" i="1" dirty="0">
                <a:solidFill>
                  <a:schemeClr val="tx1"/>
                </a:solidFill>
              </a:rPr>
              <a:t>. [online] Available at: http://www.ifri.org/?page=contribution-detail&amp;id=7216 [Accessed: 23 Oct 2013].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" y="1269453"/>
            <a:ext cx="81256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25" i="1" dirty="0"/>
              <a:t>(Import NOT included)</a:t>
            </a:r>
          </a:p>
        </p:txBody>
      </p:sp>
    </p:spTree>
    <p:extLst>
      <p:ext uri="{BB962C8B-B14F-4D97-AF65-F5344CB8AC3E}">
        <p14:creationId xmlns:p14="http://schemas.microsoft.com/office/powerpoint/2010/main" val="72666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Energy Consumption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6408712" cy="5192085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452320" y="6597352"/>
            <a:ext cx="1835696" cy="26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1463" indent="-271463" algn="l" rtl="0" eaLnBrk="0" fontAlgn="base" hangingPunct="0"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5730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704975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152650" indent="-26828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6098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670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242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814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1200" i="1" kern="0" dirty="0" smtClean="0"/>
              <a:t>Source: NEB Data</a:t>
            </a:r>
          </a:p>
        </p:txBody>
      </p:sp>
    </p:spTree>
    <p:extLst>
      <p:ext uri="{BB962C8B-B14F-4D97-AF65-F5344CB8AC3E}">
        <p14:creationId xmlns:p14="http://schemas.microsoft.com/office/powerpoint/2010/main" val="2207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Issues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5891653"/>
              </p:ext>
            </p:extLst>
          </p:nvPr>
        </p:nvGraphicFramePr>
        <p:xfrm>
          <a:off x="359532" y="1268760"/>
          <a:ext cx="799288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8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6" y="1694539"/>
            <a:ext cx="2160240" cy="2748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8" y="1694539"/>
            <a:ext cx="2386872" cy="27483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90" y="1700808"/>
            <a:ext cx="2450495" cy="274677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21238" y="4574859"/>
            <a:ext cx="1440160" cy="5021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smtClean="0"/>
              <a:t>Solar</a:t>
            </a:r>
            <a:endParaRPr lang="en-GB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354834" y="4563010"/>
            <a:ext cx="1440160" cy="5021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smtClean="0"/>
              <a:t>wind</a:t>
            </a:r>
            <a:endParaRPr lang="en-GB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401758" y="4430843"/>
            <a:ext cx="3058674" cy="50213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smtClean="0"/>
              <a:t>Geothermal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Renewable Potential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839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FIBDISPLAYKEYWORDS" val="True"/>
  <p:tag name="USESECONDARYMONITOR" val="True"/>
  <p:tag name="RESPCOUNTERSTYLE" val="-1"/>
  <p:tag name="NUMRESPONSES" val="1"/>
  <p:tag name="REVIEWONLY" val="False"/>
  <p:tag name="TEAMSINLEADERBOARD" val="5"/>
  <p:tag name="BUBBLEGROUPING" val="3"/>
  <p:tag name="CUSTOMCELLBACKCOLOR3" val="-268652"/>
  <p:tag name="DISPLAYDEVICEID" val="True"/>
  <p:tag name="GRIDPOSITION" val="1"/>
  <p:tag name="MULTIRESPDIVISOR" val="1"/>
  <p:tag name="INCORRECTPOINTVALUE" val="0"/>
  <p:tag name="CHARTSCALE" val="True"/>
  <p:tag name="TPVERSION" val="2008"/>
  <p:tag name="ANSWERNOWSTYLE" val="-1"/>
  <p:tag name="INPUTSOURCE" val="1"/>
  <p:tag name="ROTATIONINTERVAL" val="2"/>
  <p:tag name="BUBBLESIZEVISIBLE" val="True"/>
  <p:tag name="CUSTOMCELLBACKCOLOR1" val="-657956"/>
  <p:tag name="GRIDOPACITY" val="90"/>
  <p:tag name="CHARTLABELS" val="0"/>
  <p:tag name="CORRECTPOINTVALUE" val="1"/>
  <p:tag name="FIBDISPLAYRESULTS" val="True"/>
  <p:tag name="SHOWBARVISIBLE" val="True"/>
  <p:tag name="COUNTDOWNSECONDS" val="10"/>
  <p:tag name="AUTOUPDATEALIASES" val="True"/>
  <p:tag name="CUSTOMGRIDBACKCOLOR" val="-2830136"/>
  <p:tag name="DISPLAYDEVICENUMBER" val="True"/>
  <p:tag name="RESETCHARTS" val="True"/>
  <p:tag name="ZEROBASED" val="False"/>
  <p:tag name="POWERPOINTVERSION" val="11.0"/>
  <p:tag name="BACKUPSESSIONS" val="True"/>
  <p:tag name="MAXRESPONDERS" val="5"/>
  <p:tag name="USESCHEMECOLORS" val="True"/>
  <p:tag name="PARTLISTDEFAULT" val="0"/>
  <p:tag name="FIBNUMRESULTS" val="5"/>
  <p:tag name="RESPCOUNTERFORMAT" val="0"/>
  <p:tag name="BUBBLEVALUEFORMAT" val="0.0"/>
  <p:tag name="GRIDSIZE" val="{Width=800, Height=600}"/>
  <p:tag name="AUTOADJUSTPARTRANGE" val="True"/>
  <p:tag name="BACKUPMAINTENANCE" val="7"/>
  <p:tag name="CUSTOMCELLBACKCOLOR4" val="-8355712"/>
  <p:tag name="REALTIMEBACKUP" val="False"/>
  <p:tag name="CHARTVALUEFORMAT" val="0%"/>
  <p:tag name="COUNTDOWNSTYLE" val="-1"/>
  <p:tag name="INCLUDEPPT" val="True"/>
  <p:tag name="CUSTOMCELLFORECOLOR" val="-16777216"/>
  <p:tag name="PARTICIPANTSINLEADERBOARD" val="5"/>
  <p:tag name="AUTOSIZEGRID" val="True"/>
  <p:tag name="BULLETTYPE" val="3"/>
  <p:tag name="FIBINCLUDEOTHER" val="True"/>
  <p:tag name="DELIMITERS" val="3.1"/>
  <p:tag name="INCLUDESESSION" val="True"/>
  <p:tag name="ADVANCEDSETTINGSVIEW" val="True"/>
  <p:tag name="CHARTCOLOR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UoSnew3">
  <a:themeElements>
    <a:clrScheme name="UoSnew3 1">
      <a:dk1>
        <a:srgbClr val="A4AEB5"/>
      </a:dk1>
      <a:lt1>
        <a:srgbClr val="FFFFFF"/>
      </a:lt1>
      <a:dk2>
        <a:srgbClr val="005C84"/>
      </a:dk2>
      <a:lt2>
        <a:srgbClr val="CCE5E9"/>
      </a:lt2>
      <a:accent1>
        <a:srgbClr val="F0AB00"/>
      </a:accent1>
      <a:accent2>
        <a:srgbClr val="0098C3"/>
      </a:accent2>
      <a:accent3>
        <a:srgbClr val="AAB5C2"/>
      </a:accent3>
      <a:accent4>
        <a:srgbClr val="DADADA"/>
      </a:accent4>
      <a:accent5>
        <a:srgbClr val="F6D2AA"/>
      </a:accent5>
      <a:accent6>
        <a:srgbClr val="0089B0"/>
      </a:accent6>
      <a:hlink>
        <a:srgbClr val="CCE5E9"/>
      </a:hlink>
      <a:folHlink>
        <a:srgbClr val="E1D9DF"/>
      </a:folHlink>
    </a:clrScheme>
    <a:fontScheme name="UoSnew3">
      <a:majorFont>
        <a:latin typeface="Lucida Sans"/>
        <a:ea typeface="ＭＳ Ｐゴシック"/>
        <a:cs typeface=""/>
      </a:majorFont>
      <a:minorFont>
        <a:latin typeface="Lucida San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Lucida Sans" pitchFamily="34" charset="0"/>
            <a:ea typeface="ＭＳ Ｐゴシック" pitchFamily="16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Lucida Sans" pitchFamily="34" charset="0"/>
            <a:ea typeface="ＭＳ Ｐゴシック" pitchFamily="16" charset="-128"/>
            <a:cs typeface="Arial" charset="0"/>
          </a:defRPr>
        </a:defPPr>
      </a:lstStyle>
    </a:lnDef>
  </a:objectDefaults>
  <a:extraClrSchemeLst>
    <a:extraClrScheme>
      <a:clrScheme name="UoSnew3 1">
        <a:dk1>
          <a:srgbClr val="A4AEB5"/>
        </a:dk1>
        <a:lt1>
          <a:srgbClr val="FFFFFF"/>
        </a:lt1>
        <a:dk2>
          <a:srgbClr val="005C84"/>
        </a:dk2>
        <a:lt2>
          <a:srgbClr val="CCE5E9"/>
        </a:lt2>
        <a:accent1>
          <a:srgbClr val="F0AB00"/>
        </a:accent1>
        <a:accent2>
          <a:srgbClr val="0098C3"/>
        </a:accent2>
        <a:accent3>
          <a:srgbClr val="AAB5C2"/>
        </a:accent3>
        <a:accent4>
          <a:srgbClr val="DADADA"/>
        </a:accent4>
        <a:accent5>
          <a:srgbClr val="F6D2AA"/>
        </a:accent5>
        <a:accent6>
          <a:srgbClr val="0089B0"/>
        </a:accent6>
        <a:hlink>
          <a:srgbClr val="CCE5E9"/>
        </a:hlink>
        <a:folHlink>
          <a:srgbClr val="E1D9D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3037</TotalTime>
  <Words>2311</Words>
  <Application>Microsoft Office PowerPoint</Application>
  <PresentationFormat>On-screen Show (4:3)</PresentationFormat>
  <Paragraphs>313</Paragraphs>
  <Slides>27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UoSnew3</vt:lpstr>
      <vt:lpstr>Italian Energy Strategy</vt:lpstr>
      <vt:lpstr>Presentation Agenda</vt:lpstr>
      <vt:lpstr>Introduction</vt:lpstr>
      <vt:lpstr>Current Energy Situation</vt:lpstr>
      <vt:lpstr>Primary Energy Mix - 2010</vt:lpstr>
      <vt:lpstr>EU GROSS Electricity Mix Comparison</vt:lpstr>
      <vt:lpstr>Final Energy Consumption</vt:lpstr>
      <vt:lpstr>Main Issues</vt:lpstr>
      <vt:lpstr>Renewable Potential</vt:lpstr>
      <vt:lpstr>Proposed Strategy</vt:lpstr>
      <vt:lpstr>DesertTec HVDC Link</vt:lpstr>
      <vt:lpstr>Wind Power</vt:lpstr>
      <vt:lpstr>Moving Forward</vt:lpstr>
      <vt:lpstr>Increased Solar - Potential</vt:lpstr>
      <vt:lpstr>Increased Solar - Potential</vt:lpstr>
      <vt:lpstr>Increased Solar - Potential</vt:lpstr>
      <vt:lpstr>Increased Solar - Impacts</vt:lpstr>
      <vt:lpstr>Increased Solar - Impacts</vt:lpstr>
      <vt:lpstr>Increased Solar - Impacts</vt:lpstr>
      <vt:lpstr>Increased Solar - Impacts</vt:lpstr>
      <vt:lpstr>Energy market</vt:lpstr>
      <vt:lpstr>Rejected Options</vt:lpstr>
      <vt:lpstr>Rejected Options</vt:lpstr>
      <vt:lpstr>Rejected Options</vt:lpstr>
      <vt:lpstr>Rejected Options</vt:lpstr>
      <vt:lpstr>Summary</vt:lpstr>
      <vt:lpstr>Thank you for listening</vt:lpstr>
    </vt:vector>
  </TitlesOfParts>
  <Company>Science Learning Centre South East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ajdw</dc:creator>
  <cp:lastModifiedBy>Tom</cp:lastModifiedBy>
  <cp:revision>90</cp:revision>
  <dcterms:created xsi:type="dcterms:W3CDTF">2008-04-22T13:46:56Z</dcterms:created>
  <dcterms:modified xsi:type="dcterms:W3CDTF">2013-11-06T10:39:52Z</dcterms:modified>
</cp:coreProperties>
</file>